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5.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6.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13.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4.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5.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1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7.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18.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19.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0.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1.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notesSlides/notesSlide23.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2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25.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6.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7.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68"/>
  </p:notesMasterIdLst>
  <p:handoutMasterIdLst>
    <p:handoutMasterId r:id="rId69"/>
  </p:handoutMasterIdLst>
  <p:sldIdLst>
    <p:sldId id="477" r:id="rId3"/>
    <p:sldId id="258" r:id="rId4"/>
    <p:sldId id="478" r:id="rId5"/>
    <p:sldId id="259" r:id="rId6"/>
    <p:sldId id="479" r:id="rId7"/>
    <p:sldId id="261" r:id="rId8"/>
    <p:sldId id="609" r:id="rId9"/>
    <p:sldId id="488" r:id="rId10"/>
    <p:sldId id="489" r:id="rId11"/>
    <p:sldId id="552" r:id="rId12"/>
    <p:sldId id="498" r:id="rId13"/>
    <p:sldId id="553" r:id="rId14"/>
    <p:sldId id="499" r:id="rId15"/>
    <p:sldId id="500" r:id="rId16"/>
    <p:sldId id="605" r:id="rId17"/>
    <p:sldId id="502" r:id="rId18"/>
    <p:sldId id="503" r:id="rId19"/>
    <p:sldId id="610" r:id="rId20"/>
    <p:sldId id="514" r:id="rId21"/>
    <p:sldId id="611" r:id="rId22"/>
    <p:sldId id="612" r:id="rId23"/>
    <p:sldId id="613" r:id="rId24"/>
    <p:sldId id="603" r:id="rId25"/>
    <p:sldId id="517" r:id="rId26"/>
    <p:sldId id="614" r:id="rId27"/>
    <p:sldId id="615" r:id="rId28"/>
    <p:sldId id="616" r:id="rId29"/>
    <p:sldId id="519" r:id="rId30"/>
    <p:sldId id="531" r:id="rId31"/>
    <p:sldId id="532" r:id="rId32"/>
    <p:sldId id="604" r:id="rId33"/>
    <p:sldId id="534" r:id="rId34"/>
    <p:sldId id="617" r:id="rId35"/>
    <p:sldId id="618" r:id="rId36"/>
    <p:sldId id="483" r:id="rId37"/>
    <p:sldId id="484" r:id="rId38"/>
    <p:sldId id="485" r:id="rId39"/>
    <p:sldId id="486" r:id="rId40"/>
    <p:sldId id="487" r:id="rId41"/>
    <p:sldId id="536" r:id="rId42"/>
    <p:sldId id="482" r:id="rId43"/>
    <p:sldId id="537" r:id="rId44"/>
    <p:sldId id="539" r:id="rId45"/>
    <p:sldId id="619" r:id="rId46"/>
    <p:sldId id="541" r:id="rId47"/>
    <p:sldId id="556" r:id="rId48"/>
    <p:sldId id="623" r:id="rId49"/>
    <p:sldId id="542" r:id="rId50"/>
    <p:sldId id="624" r:id="rId51"/>
    <p:sldId id="543" r:id="rId52"/>
    <p:sldId id="620" r:id="rId53"/>
    <p:sldId id="545" r:id="rId54"/>
    <p:sldId id="557" r:id="rId55"/>
    <p:sldId id="546" r:id="rId56"/>
    <p:sldId id="621" r:id="rId57"/>
    <p:sldId id="547" r:id="rId58"/>
    <p:sldId id="558" r:id="rId59"/>
    <p:sldId id="622" r:id="rId60"/>
    <p:sldId id="548" r:id="rId61"/>
    <p:sldId id="559" r:id="rId62"/>
    <p:sldId id="549" r:id="rId63"/>
    <p:sldId id="560" r:id="rId64"/>
    <p:sldId id="550" r:id="rId65"/>
    <p:sldId id="551" r:id="rId66"/>
    <p:sldId id="602" r:id="rId67"/>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41" userDrawn="1">
          <p15:clr>
            <a:srgbClr val="A4A3A4"/>
          </p15:clr>
        </p15:guide>
        <p15:guide id="2" pos="1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7933C"/>
    <a:srgbClr val="6CA343"/>
    <a:srgbClr val="F7F7F7"/>
    <a:srgbClr val="558ED5"/>
    <a:srgbClr val="E41908"/>
    <a:srgbClr val="340A5E"/>
    <a:srgbClr val="3A3A3A"/>
    <a:srgbClr val="FFC00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0" autoAdjust="0"/>
    <p:restoredTop sz="94606" autoAdjust="0"/>
  </p:normalViewPr>
  <p:slideViewPr>
    <p:cSldViewPr snapToObjects="1" showGuides="1">
      <p:cViewPr>
        <p:scale>
          <a:sx n="70" d="100"/>
          <a:sy n="70" d="100"/>
        </p:scale>
        <p:origin x="-948" y="-342"/>
      </p:cViewPr>
      <p:guideLst>
        <p:guide orient="horz" pos="4041"/>
        <p:guide pos="173"/>
      </p:guideLst>
    </p:cSldViewPr>
  </p:slideViewPr>
  <p:outlineViewPr>
    <p:cViewPr>
      <p:scale>
        <a:sx n="33" d="100"/>
        <a:sy n="33" d="100"/>
      </p:scale>
      <p:origin x="0" y="-1530"/>
    </p:cViewPr>
  </p:outlineViewPr>
  <p:notesTextViewPr>
    <p:cViewPr>
      <p:scale>
        <a:sx n="1" d="1"/>
        <a:sy n="1" d="1"/>
      </p:scale>
      <p:origin x="0" y="0"/>
    </p:cViewPr>
  </p:notesTextViewPr>
  <p:sorterViewPr>
    <p:cViewPr>
      <p:scale>
        <a:sx n="50" d="100"/>
        <a:sy n="50" d="100"/>
      </p:scale>
      <p:origin x="0" y="0"/>
    </p:cViewPr>
  </p:sorterViewPr>
  <p:gridSpacing cx="216027" cy="216027"/>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image" Target="../media/image42.emf"/><Relationship Id="rId1" Type="http://schemas.openxmlformats.org/officeDocument/2006/relationships/image" Target="../media/image41.emf"/><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5" Type="http://schemas.openxmlformats.org/officeDocument/2006/relationships/image" Target="../media/image59.emf"/><Relationship Id="rId4" Type="http://schemas.openxmlformats.org/officeDocument/2006/relationships/image" Target="../media/image58.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emf"/><Relationship Id="rId7" Type="http://schemas.openxmlformats.org/officeDocument/2006/relationships/image" Target="../media/image69.emf"/><Relationship Id="rId2" Type="http://schemas.openxmlformats.org/officeDocument/2006/relationships/image" Target="../media/image64.emf"/><Relationship Id="rId1" Type="http://schemas.openxmlformats.org/officeDocument/2006/relationships/image" Target="../media/image63.emf"/><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emf"/><Relationship Id="rId1" Type="http://schemas.openxmlformats.org/officeDocument/2006/relationships/image" Target="../media/image7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emf"/><Relationship Id="rId5" Type="http://schemas.openxmlformats.org/officeDocument/2006/relationships/image" Target="../media/image79.emf"/><Relationship Id="rId4" Type="http://schemas.openxmlformats.org/officeDocument/2006/relationships/image" Target="../media/image78.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image" Target="../media/image8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image" Target="../media/image8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image" Target="../media/image9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image" Target="../media/image99.emf"/><Relationship Id="rId1" Type="http://schemas.openxmlformats.org/officeDocument/2006/relationships/image" Target="../media/image98.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02.emf"/><Relationship Id="rId1" Type="http://schemas.openxmlformats.org/officeDocument/2006/relationships/image" Target="../media/image10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05.emf"/><Relationship Id="rId1" Type="http://schemas.openxmlformats.org/officeDocument/2006/relationships/image" Target="../media/image10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4" Type="http://schemas.openxmlformats.org/officeDocument/2006/relationships/image" Target="../media/image10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image" Target="../media/image11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5" Type="http://schemas.openxmlformats.org/officeDocument/2006/relationships/image" Target="../media/image124.emf"/><Relationship Id="rId4" Type="http://schemas.openxmlformats.org/officeDocument/2006/relationships/image" Target="../media/image123.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emf"/><Relationship Id="rId1" Type="http://schemas.openxmlformats.org/officeDocument/2006/relationships/image" Target="../media/image12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 Id="rId5" Type="http://schemas.openxmlformats.org/officeDocument/2006/relationships/image" Target="../media/image33.emf"/><Relationship Id="rId4"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image" Target="../media/image3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572478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2024-4-23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extLst>
      <p:ext uri="{BB962C8B-B14F-4D97-AF65-F5344CB8AC3E}">
        <p14:creationId xmlns:p14="http://schemas.microsoft.com/office/powerpoint/2010/main" val="18067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20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22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slide" Target="../slides/slide37.xml"/><Relationship Id="rId1" Type="http://schemas.openxmlformats.org/officeDocument/2006/relationships/slideMaster" Target="../slideMasters/slideMaster1.xml"/><Relationship Id="rId5" Type="http://schemas.openxmlformats.org/officeDocument/2006/relationships/slide" Target="../slides/slide36.xml"/><Relationship Id="rId4" Type="http://schemas.openxmlformats.org/officeDocument/2006/relationships/slide" Target="../slides/slide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8" Type="http://schemas.openxmlformats.org/officeDocument/2006/relationships/slide" Target="../slides/slide50.xml"/><Relationship Id="rId13" Type="http://schemas.openxmlformats.org/officeDocument/2006/relationships/slide" Target="../slides/slide59.xml"/><Relationship Id="rId3" Type="http://schemas.openxmlformats.org/officeDocument/2006/relationships/slideMaster" Target="../slideMasters/slideMaster1.xml"/><Relationship Id="rId7" Type="http://schemas.openxmlformats.org/officeDocument/2006/relationships/slide" Target="../slides/slide48.xml"/><Relationship Id="rId12" Type="http://schemas.openxmlformats.org/officeDocument/2006/relationships/slide" Target="../slides/slide56.xml"/><Relationship Id="rId2" Type="http://schemas.openxmlformats.org/officeDocument/2006/relationships/tags" Target="../tags/tag5.xml"/><Relationship Id="rId16" Type="http://schemas.openxmlformats.org/officeDocument/2006/relationships/slide" Target="../slides/slide41.xml"/><Relationship Id="rId1" Type="http://schemas.openxmlformats.org/officeDocument/2006/relationships/tags" Target="../tags/tag4.xml"/><Relationship Id="rId6" Type="http://schemas.openxmlformats.org/officeDocument/2006/relationships/slide" Target="../slides/slide45.xml"/><Relationship Id="rId11" Type="http://schemas.openxmlformats.org/officeDocument/2006/relationships/slide" Target="../slides/slide54.xml"/><Relationship Id="rId5" Type="http://schemas.openxmlformats.org/officeDocument/2006/relationships/slide" Target="../slides/slide43.xml"/><Relationship Id="rId15" Type="http://schemas.openxmlformats.org/officeDocument/2006/relationships/slide" Target="../slides/slide63.xml"/><Relationship Id="rId10" Type="http://schemas.openxmlformats.org/officeDocument/2006/relationships/slide" Target="../slides/slide52.xml"/><Relationship Id="rId4" Type="http://schemas.openxmlformats.org/officeDocument/2006/relationships/slide" Target="../slides/slide42.xml"/><Relationship Id="rId9" Type="http://schemas.openxmlformats.org/officeDocument/2006/relationships/slide" Target="../slides/slide51.xml"/><Relationship Id="rId14" Type="http://schemas.openxmlformats.org/officeDocument/2006/relationships/slide" Target="../slides/slide61.xml"/></Relationships>
</file>

<file path=ppt/slideLayouts/_rels/slideLayout6.xml.rels><?xml version="1.0" encoding="UTF-8" standalone="yes"?>
<Relationships xmlns="http://schemas.openxmlformats.org/package/2006/relationships"><Relationship Id="rId8" Type="http://schemas.openxmlformats.org/officeDocument/2006/relationships/slide" Target="../slides/slide50.xml"/><Relationship Id="rId13" Type="http://schemas.openxmlformats.org/officeDocument/2006/relationships/slide" Target="../slides/slide61.xml"/><Relationship Id="rId3" Type="http://schemas.openxmlformats.org/officeDocument/2006/relationships/slide" Target="../slides/slide43.xml"/><Relationship Id="rId7" Type="http://schemas.openxmlformats.org/officeDocument/2006/relationships/slide" Target="../slides/slide49.xml"/><Relationship Id="rId12" Type="http://schemas.openxmlformats.org/officeDocument/2006/relationships/slide" Target="../slides/slide59.xml"/><Relationship Id="rId2" Type="http://schemas.openxmlformats.org/officeDocument/2006/relationships/slide" Target="../slides/slide42.xml"/><Relationship Id="rId1" Type="http://schemas.openxmlformats.org/officeDocument/2006/relationships/slideMaster" Target="../slideMasters/slideMaster1.xml"/><Relationship Id="rId6" Type="http://schemas.openxmlformats.org/officeDocument/2006/relationships/slide" Target="../slides/slide48.xml"/><Relationship Id="rId11" Type="http://schemas.openxmlformats.org/officeDocument/2006/relationships/slide" Target="../slides/slide56.xml"/><Relationship Id="rId5" Type="http://schemas.openxmlformats.org/officeDocument/2006/relationships/slide" Target="../slides/slide47.xml"/><Relationship Id="rId15" Type="http://schemas.openxmlformats.org/officeDocument/2006/relationships/slide" Target="../slides/slide41.xml"/><Relationship Id="rId10" Type="http://schemas.openxmlformats.org/officeDocument/2006/relationships/slide" Target="../slides/slide54.xml"/><Relationship Id="rId4" Type="http://schemas.openxmlformats.org/officeDocument/2006/relationships/slide" Target="../slides/slide45.xml"/><Relationship Id="rId9" Type="http://schemas.openxmlformats.org/officeDocument/2006/relationships/slide" Target="../slides/slide52.xml"/><Relationship Id="rId14" Type="http://schemas.openxmlformats.org/officeDocument/2006/relationships/slide" Target="../slides/slide63.xml"/></Relationships>
</file>

<file path=ppt/slideLayouts/_rels/slideLayout7.xml.rels><?xml version="1.0" encoding="UTF-8" standalone="yes"?>
<Relationships xmlns="http://schemas.openxmlformats.org/package/2006/relationships"><Relationship Id="rId8" Type="http://schemas.openxmlformats.org/officeDocument/2006/relationships/slide" Target="../slides/slide50.xml"/><Relationship Id="rId13" Type="http://schemas.openxmlformats.org/officeDocument/2006/relationships/slide" Target="../slides/slide59.xml"/><Relationship Id="rId3" Type="http://schemas.openxmlformats.org/officeDocument/2006/relationships/slideMaster" Target="../slideMasters/slideMaster1.xml"/><Relationship Id="rId7" Type="http://schemas.openxmlformats.org/officeDocument/2006/relationships/slide" Target="../slides/slide48.xml"/><Relationship Id="rId12" Type="http://schemas.openxmlformats.org/officeDocument/2006/relationships/slide" Target="../slides/slide56.xml"/><Relationship Id="rId2" Type="http://schemas.openxmlformats.org/officeDocument/2006/relationships/tags" Target="../tags/tag7.xml"/><Relationship Id="rId16" Type="http://schemas.openxmlformats.org/officeDocument/2006/relationships/slide" Target="../slides/slide41.xml"/><Relationship Id="rId1" Type="http://schemas.openxmlformats.org/officeDocument/2006/relationships/tags" Target="../tags/tag6.xml"/><Relationship Id="rId6" Type="http://schemas.openxmlformats.org/officeDocument/2006/relationships/slide" Target="../slides/slide45.xml"/><Relationship Id="rId11" Type="http://schemas.openxmlformats.org/officeDocument/2006/relationships/slide" Target="../slides/slide54.xml"/><Relationship Id="rId5" Type="http://schemas.openxmlformats.org/officeDocument/2006/relationships/slide" Target="../slides/slide43.xml"/><Relationship Id="rId15" Type="http://schemas.openxmlformats.org/officeDocument/2006/relationships/slide" Target="../slides/slide63.xml"/><Relationship Id="rId10" Type="http://schemas.openxmlformats.org/officeDocument/2006/relationships/slide" Target="../slides/slide52.xml"/><Relationship Id="rId4" Type="http://schemas.openxmlformats.org/officeDocument/2006/relationships/slide" Target="../slides/slide42.xml"/><Relationship Id="rId9" Type="http://schemas.openxmlformats.org/officeDocument/2006/relationships/slide" Target="../slides/slide51.xml"/><Relationship Id="rId14" Type="http://schemas.openxmlformats.org/officeDocument/2006/relationships/slide" Target="../slides/slide61.xml"/></Relationships>
</file>

<file path=ppt/slideLayouts/_rels/slideLayout8.xml.rels><?xml version="1.0" encoding="UTF-8" standalone="yes"?>
<Relationships xmlns="http://schemas.openxmlformats.org/package/2006/relationships"><Relationship Id="rId8" Type="http://schemas.openxmlformats.org/officeDocument/2006/relationships/slide" Target="../slides/slide50.xml"/><Relationship Id="rId13" Type="http://schemas.openxmlformats.org/officeDocument/2006/relationships/slide" Target="../slides/slide59.xml"/><Relationship Id="rId3" Type="http://schemas.openxmlformats.org/officeDocument/2006/relationships/slideMaster" Target="../slideMasters/slideMaster1.xml"/><Relationship Id="rId7" Type="http://schemas.openxmlformats.org/officeDocument/2006/relationships/slide" Target="../slides/slide48.xml"/><Relationship Id="rId12" Type="http://schemas.openxmlformats.org/officeDocument/2006/relationships/slide" Target="../slides/slide56.xml"/><Relationship Id="rId2" Type="http://schemas.openxmlformats.org/officeDocument/2006/relationships/tags" Target="../tags/tag9.xml"/><Relationship Id="rId16" Type="http://schemas.openxmlformats.org/officeDocument/2006/relationships/slide" Target="../slides/slide41.xml"/><Relationship Id="rId1" Type="http://schemas.openxmlformats.org/officeDocument/2006/relationships/tags" Target="../tags/tag8.xml"/><Relationship Id="rId6" Type="http://schemas.openxmlformats.org/officeDocument/2006/relationships/slide" Target="../slides/slide45.xml"/><Relationship Id="rId11" Type="http://schemas.openxmlformats.org/officeDocument/2006/relationships/slide" Target="../slides/slide54.xml"/><Relationship Id="rId5" Type="http://schemas.openxmlformats.org/officeDocument/2006/relationships/slide" Target="../slides/slide43.xml"/><Relationship Id="rId15" Type="http://schemas.openxmlformats.org/officeDocument/2006/relationships/slide" Target="../slides/slide63.xml"/><Relationship Id="rId10" Type="http://schemas.openxmlformats.org/officeDocument/2006/relationships/slide" Target="../slides/slide52.xml"/><Relationship Id="rId4" Type="http://schemas.openxmlformats.org/officeDocument/2006/relationships/slide" Target="../slides/slide42.xml"/><Relationship Id="rId9" Type="http://schemas.openxmlformats.org/officeDocument/2006/relationships/slide" Target="../slides/slide51.xml"/><Relationship Id="rId14" Type="http://schemas.openxmlformats.org/officeDocument/2006/relationships/slide" Target="../slides/slide6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custDataLst>
              <p:tags r:id="rId1"/>
            </p:custDataLst>
          </p:nvPr>
        </p:nvSpPr>
        <p:spPr>
          <a:xfrm>
            <a:off x="0" y="-12065"/>
            <a:ext cx="12192000" cy="6853555"/>
          </a:xfrm>
          <a:prstGeom prst="rect">
            <a:avLst/>
          </a:prstGeom>
          <a:pattFill prst="dotGrid">
            <a:fgClr>
              <a:srgbClr val="E9EDF4"/>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12065"/>
            <a:ext cx="12192000" cy="6853555"/>
          </a:xfrm>
          <a:prstGeom prst="rect">
            <a:avLst/>
          </a:prstGeom>
          <a:pattFill prst="dotGrid">
            <a:fgClr>
              <a:srgbClr val="E9EDF4"/>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7_自定义版式">
    <p:bg>
      <p:bgPr>
        <a:solidFill>
          <a:srgbClr val="FBFBFB"/>
        </a:solidFill>
        <a:effectLst/>
      </p:bgPr>
    </p:bg>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2168505" cy="68535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图片 5"/>
          <p:cNvPicPr>
            <a:picLocks noChangeAspect="1"/>
          </p:cNvPicPr>
          <p:nvPr userDrawn="1">
            <p:custDataLst>
              <p:tags r:id="rId2"/>
            </p:custDataLst>
          </p:nvPr>
        </p:nvPicPr>
        <p:blipFill>
          <a:blip r:embed="rId4">
            <a:alphaModFix amt="38000"/>
          </a:blip>
          <a:stretch>
            <a:fillRect/>
          </a:stretch>
        </p:blipFill>
        <p:spPr>
          <a:xfrm>
            <a:off x="0" y="0"/>
            <a:ext cx="12189460" cy="6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lgGrid">
          <a:fgClr>
            <a:srgbClr val="F7F7F7"/>
          </a:fgClr>
          <a:bgClr>
            <a:schemeClr val="bg1"/>
          </a:bgClr>
        </a:patt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pattFill prst="lgGrid">
          <a:fgClr>
            <a:srgbClr val="F7F7F7"/>
          </a:fgClr>
          <a:bgClr>
            <a:schemeClr val="bg1"/>
          </a:bgClr>
        </a:pattFill>
        <a:effectLst/>
      </p:bgPr>
    </p:bg>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userDrawn="1"/>
        </p:nvSpPr>
        <p:spPr bwMode="auto">
          <a:xfrm>
            <a:off x="2594510"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2</a:t>
            </a:r>
          </a:p>
        </p:txBody>
      </p:sp>
      <p:sp>
        <p:nvSpPr>
          <p:cNvPr id="4" name="Rectangle 21">
            <a:hlinkClick r:id="rId3" action="ppaction://hlinksldjump"/>
          </p:cNvPr>
          <p:cNvSpPr>
            <a:spLocks noChangeArrowheads="1"/>
          </p:cNvSpPr>
          <p:nvPr userDrawn="1"/>
        </p:nvSpPr>
        <p:spPr bwMode="auto">
          <a:xfrm>
            <a:off x="2929486"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3</a:t>
            </a:r>
          </a:p>
        </p:txBody>
      </p:sp>
      <p:sp>
        <p:nvSpPr>
          <p:cNvPr id="5" name="Rectangle 21">
            <a:hlinkClick r:id="rId4" action="ppaction://hlinksldjump"/>
          </p:cNvPr>
          <p:cNvSpPr>
            <a:spLocks noChangeArrowheads="1"/>
          </p:cNvSpPr>
          <p:nvPr userDrawn="1"/>
        </p:nvSpPr>
        <p:spPr bwMode="auto">
          <a:xfrm>
            <a:off x="3264462"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4</a:t>
            </a:r>
          </a:p>
        </p:txBody>
      </p:sp>
      <p:sp>
        <p:nvSpPr>
          <p:cNvPr id="6" name="Rectangle 21">
            <a:hlinkClick r:id="rId5" action="ppaction://hlinksldjump"/>
          </p:cNvPr>
          <p:cNvSpPr>
            <a:spLocks noChangeArrowheads="1"/>
          </p:cNvSpPr>
          <p:nvPr userDrawn="1"/>
        </p:nvSpPr>
        <p:spPr bwMode="auto">
          <a:xfrm>
            <a:off x="2245614" y="6415278"/>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1</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2168505" cy="68535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076" name="Picture 4" descr="E:\2023\课件\同步\2024（秋）数学 选择性必修 第一册 人教A版（新教材新标准）学生用书（鲁津京琼粤……）\封面\过渡页2.jpg"/>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1193" y="-366829"/>
            <a:ext cx="12274386" cy="7671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2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6"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7"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8"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9"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0"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1"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2"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3"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4"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5"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6"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6" name="矩形 15"/>
          <p:cNvSpPr/>
          <p:nvPr userDrawn="1">
            <p:custDataLst>
              <p:tags r:id="rId1"/>
            </p:custDataLst>
          </p:nvPr>
        </p:nvSpPr>
        <p:spPr>
          <a:xfrm>
            <a:off x="269399" y="1504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8"/>
          <p:cNvSpPr txBox="1"/>
          <p:nvPr userDrawn="1">
            <p:custDataLst>
              <p:tags r:id="rId2"/>
            </p:custDataLst>
          </p:nvPr>
        </p:nvSpPr>
        <p:spPr>
          <a:xfrm>
            <a:off x="-58324" y="188789"/>
            <a:ext cx="2827144" cy="892552"/>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一、基础巩固</a:t>
            </a:r>
          </a:p>
        </p:txBody>
      </p:sp>
    </p:spTree>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2"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3"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4"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5"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6"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just"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7"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8"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9"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0"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1"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2"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3"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4"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5"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Tree>
    <p:extLst>
      <p:ext uri="{BB962C8B-B14F-4D97-AF65-F5344CB8AC3E}">
        <p14:creationId xmlns:p14="http://schemas.microsoft.com/office/powerpoint/2010/main" val="1822142433"/>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6"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7"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8"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9"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0"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1"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2"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3"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4"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5"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6"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7" name="矩形 16"/>
          <p:cNvSpPr/>
          <p:nvPr userDrawn="1">
            <p:custDataLst>
              <p:tags r:id="rId1"/>
            </p:custDataLst>
          </p:nvPr>
        </p:nvSpPr>
        <p:spPr>
          <a:xfrm>
            <a:off x="288798" y="869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38"/>
          <p:cNvSpPr txBox="1"/>
          <p:nvPr userDrawn="1">
            <p:custDataLst>
              <p:tags r:id="rId2"/>
            </p:custDataLst>
          </p:nvPr>
        </p:nvSpPr>
        <p:spPr>
          <a:xfrm>
            <a:off x="-41656" y="112395"/>
            <a:ext cx="2827144" cy="609625"/>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二、综合运用</a:t>
            </a:r>
          </a:p>
        </p:txBody>
      </p:sp>
    </p:spTree>
    <p:extLst>
      <p:ext uri="{BB962C8B-B14F-4D97-AF65-F5344CB8AC3E}">
        <p14:creationId xmlns:p14="http://schemas.microsoft.com/office/powerpoint/2010/main" val="2173898600"/>
      </p:ext>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6"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7"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8"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9"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0"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1"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2"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3"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4"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5"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6"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9" name="矩形 18"/>
          <p:cNvSpPr/>
          <p:nvPr userDrawn="1">
            <p:custDataLst>
              <p:tags r:id="rId1"/>
            </p:custDataLst>
          </p:nvPr>
        </p:nvSpPr>
        <p:spPr>
          <a:xfrm>
            <a:off x="358905" y="1631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8"/>
          <p:cNvSpPr txBox="1"/>
          <p:nvPr userDrawn="1">
            <p:custDataLst>
              <p:tags r:id="rId2"/>
            </p:custDataLst>
          </p:nvPr>
        </p:nvSpPr>
        <p:spPr>
          <a:xfrm>
            <a:off x="28451" y="188595"/>
            <a:ext cx="2827144" cy="492443"/>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三、创新拓展</a:t>
            </a:r>
          </a:p>
        </p:txBody>
      </p:sp>
    </p:spTree>
    <p:extLst>
      <p:ext uri="{BB962C8B-B14F-4D97-AF65-F5344CB8AC3E}">
        <p14:creationId xmlns:p14="http://schemas.microsoft.com/office/powerpoint/2010/main" val="2186385904"/>
      </p:ext>
    </p:extLst>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a:solidFill>
                  <a:srgbClr val="000000"/>
                </a:solidFill>
              </a:rPr>
              <a:t>2024-4-23</a:t>
            </a:fld>
            <a:endParaRPr lang="zh-CN" altLang="en-US">
              <a:solidFill>
                <a:srgbClr val="000000"/>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srgbClr val="000000"/>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a:solidFill>
                  <a:srgbClr val="000000"/>
                </a:solidFill>
              </a:rPr>
              <a:t>‹#›</a:t>
            </a:fld>
            <a:endParaRPr lang="zh-CN"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onfetti">
          <a:fgClr>
            <a:srgbClr val="E8E8E8"/>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60" r:id="rId8"/>
  </p:sldLayoutIdLst>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4.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3.jpeg"/><Relationship Id="rId5" Type="http://schemas.openxmlformats.org/officeDocument/2006/relationships/slideLayout" Target="../slideLayouts/slideLayout1.xml"/><Relationship Id="rId4"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oleObject" Target="../embeddings/Microsoft_Word_97_-_2003___2.doc"/><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oleObject" Target="../embeddings/oleObject2.bin"/><Relationship Id="rId17" Type="http://schemas.openxmlformats.org/officeDocument/2006/relationships/image" Target="../media/image15.emf"/><Relationship Id="rId2" Type="http://schemas.openxmlformats.org/officeDocument/2006/relationships/tags" Target="../tags/tag40.xml"/><Relationship Id="rId16" Type="http://schemas.openxmlformats.org/officeDocument/2006/relationships/oleObject" Target="../embeddings/Microsoft_Word_97_-_2003___3.doc"/><Relationship Id="rId1" Type="http://schemas.openxmlformats.org/officeDocument/2006/relationships/vmlDrawing" Target="../drawings/vmlDrawing2.vml"/><Relationship Id="rId6" Type="http://schemas.openxmlformats.org/officeDocument/2006/relationships/tags" Target="../tags/tag44.xml"/><Relationship Id="rId11" Type="http://schemas.openxmlformats.org/officeDocument/2006/relationships/image" Target="../media/image17.png"/><Relationship Id="rId5" Type="http://schemas.openxmlformats.org/officeDocument/2006/relationships/tags" Target="../tags/tag43.xml"/><Relationship Id="rId15" Type="http://schemas.openxmlformats.org/officeDocument/2006/relationships/oleObject" Target="../embeddings/oleObject3.bin"/><Relationship Id="rId10" Type="http://schemas.openxmlformats.org/officeDocument/2006/relationships/image" Target="../media/image16.png"/><Relationship Id="rId4" Type="http://schemas.openxmlformats.org/officeDocument/2006/relationships/tags" Target="../tags/tag42.xml"/><Relationship Id="rId9" Type="http://schemas.openxmlformats.org/officeDocument/2006/relationships/notesSlide" Target="../notesSlides/notesSlide5.xml"/><Relationship Id="rId14" Type="http://schemas.openxmlformats.org/officeDocument/2006/relationships/image" Target="../media/image14.emf"/></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47.xml"/><Relationship Id="rId7" Type="http://schemas.openxmlformats.org/officeDocument/2006/relationships/slideLayout" Target="../slideLayouts/slideLayout2.xml"/><Relationship Id="rId12" Type="http://schemas.openxmlformats.org/officeDocument/2006/relationships/image" Target="../media/image18.emf"/><Relationship Id="rId2" Type="http://schemas.openxmlformats.org/officeDocument/2006/relationships/tags" Target="../tags/tag46.xml"/><Relationship Id="rId1" Type="http://schemas.openxmlformats.org/officeDocument/2006/relationships/vmlDrawing" Target="../drawings/vmlDrawing3.vml"/><Relationship Id="rId6" Type="http://schemas.openxmlformats.org/officeDocument/2006/relationships/tags" Target="../tags/tag50.xml"/><Relationship Id="rId11" Type="http://schemas.openxmlformats.org/officeDocument/2006/relationships/oleObject" Target="../embeddings/Microsoft_Word_97_-_2003___4.doc"/><Relationship Id="rId5" Type="http://schemas.openxmlformats.org/officeDocument/2006/relationships/tags" Target="../tags/tag49.xml"/><Relationship Id="rId10" Type="http://schemas.openxmlformats.org/officeDocument/2006/relationships/oleObject" Target="../embeddings/oleObject4.bin"/><Relationship Id="rId4" Type="http://schemas.openxmlformats.org/officeDocument/2006/relationships/tags" Target="../tags/tag48.xml"/><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tags" Target="../tags/tag55.xml"/><Relationship Id="rId7" Type="http://schemas.openxmlformats.org/officeDocument/2006/relationships/image" Target="../media/image20.png"/><Relationship Id="rId2" Type="http://schemas.openxmlformats.org/officeDocument/2006/relationships/tags" Target="../tags/tag54.xml"/><Relationship Id="rId1" Type="http://schemas.openxmlformats.org/officeDocument/2006/relationships/vmlDrawing" Target="../drawings/vmlDrawing4.vml"/><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19.emf"/><Relationship Id="rId4" Type="http://schemas.openxmlformats.org/officeDocument/2006/relationships/tags" Target="../tags/tag56.xml"/><Relationship Id="rId9" Type="http://schemas.openxmlformats.org/officeDocument/2006/relationships/oleObject" Target="../embeddings/Microsoft_Word_97_-_2003___5.doc"/></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tags" Target="../tags/tag59.xml"/><Relationship Id="rId7" Type="http://schemas.openxmlformats.org/officeDocument/2006/relationships/slide" Target="slide4.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image" Target="../media/image20.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4"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3.emf"/><Relationship Id="rId18" Type="http://schemas.openxmlformats.org/officeDocument/2006/relationships/oleObject" Target="../embeddings/Microsoft_Word_97_-_2003___9.doc"/><Relationship Id="rId3" Type="http://schemas.openxmlformats.org/officeDocument/2006/relationships/tags" Target="../tags/tag64.xml"/><Relationship Id="rId7" Type="http://schemas.openxmlformats.org/officeDocument/2006/relationships/image" Target="../media/image26.png"/><Relationship Id="rId12" Type="http://schemas.openxmlformats.org/officeDocument/2006/relationships/oleObject" Target="../embeddings/Microsoft_Word_97_-_2003___7.doc"/><Relationship Id="rId17" Type="http://schemas.openxmlformats.org/officeDocument/2006/relationships/oleObject" Target="../embeddings/oleObject9.bin"/><Relationship Id="rId2" Type="http://schemas.openxmlformats.org/officeDocument/2006/relationships/tags" Target="../tags/tag63.xml"/><Relationship Id="rId16" Type="http://schemas.openxmlformats.org/officeDocument/2006/relationships/image" Target="../media/image24.emf"/><Relationship Id="rId1" Type="http://schemas.openxmlformats.org/officeDocument/2006/relationships/vmlDrawing" Target="../drawings/vmlDrawing5.vml"/><Relationship Id="rId6" Type="http://schemas.openxmlformats.org/officeDocument/2006/relationships/notesSlide" Target="../notesSlides/notesSlide11.xml"/><Relationship Id="rId11" Type="http://schemas.openxmlformats.org/officeDocument/2006/relationships/oleObject" Target="../embeddings/oleObject7.bin"/><Relationship Id="rId5" Type="http://schemas.openxmlformats.org/officeDocument/2006/relationships/slideLayout" Target="../slideLayouts/slideLayout2.xml"/><Relationship Id="rId15" Type="http://schemas.openxmlformats.org/officeDocument/2006/relationships/oleObject" Target="../embeddings/Microsoft_Word_97_-_2003___8.doc"/><Relationship Id="rId10" Type="http://schemas.openxmlformats.org/officeDocument/2006/relationships/image" Target="../media/image22.emf"/><Relationship Id="rId19" Type="http://schemas.openxmlformats.org/officeDocument/2006/relationships/image" Target="../media/image25.emf"/><Relationship Id="rId4" Type="http://schemas.openxmlformats.org/officeDocument/2006/relationships/tags" Target="../tags/tag65.xml"/><Relationship Id="rId9" Type="http://schemas.openxmlformats.org/officeDocument/2006/relationships/oleObject" Target="../embeddings/Microsoft_Word_97_-_2003___6.doc"/><Relationship Id="rId14" Type="http://schemas.openxmlformats.org/officeDocument/2006/relationships/oleObject" Target="../embeddings/oleObject8.bin"/></Relationships>
</file>

<file path=ppt/slides/_rels/slide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8.emf"/><Relationship Id="rId3" Type="http://schemas.openxmlformats.org/officeDocument/2006/relationships/tags" Target="../tags/tag67.xml"/><Relationship Id="rId7" Type="http://schemas.openxmlformats.org/officeDocument/2006/relationships/image" Target="../media/image20.png"/><Relationship Id="rId12" Type="http://schemas.openxmlformats.org/officeDocument/2006/relationships/oleObject" Target="../embeddings/Microsoft_Word_97_-_2003___11.doc"/><Relationship Id="rId2" Type="http://schemas.openxmlformats.org/officeDocument/2006/relationships/tags" Target="../tags/tag66.xml"/><Relationship Id="rId1" Type="http://schemas.openxmlformats.org/officeDocument/2006/relationships/vmlDrawing" Target="../drawings/vmlDrawing6.vml"/><Relationship Id="rId6" Type="http://schemas.openxmlformats.org/officeDocument/2006/relationships/notesSlide" Target="../notesSlides/notesSlide12.xml"/><Relationship Id="rId11" Type="http://schemas.openxmlformats.org/officeDocument/2006/relationships/oleObject" Target="../embeddings/oleObject11.bin"/><Relationship Id="rId5" Type="http://schemas.openxmlformats.org/officeDocument/2006/relationships/slideLayout" Target="../slideLayouts/slideLayout2.xml"/><Relationship Id="rId10" Type="http://schemas.openxmlformats.org/officeDocument/2006/relationships/image" Target="../media/image27.emf"/><Relationship Id="rId4" Type="http://schemas.openxmlformats.org/officeDocument/2006/relationships/tags" Target="../tags/tag68.xml"/><Relationship Id="rId9" Type="http://schemas.openxmlformats.org/officeDocument/2006/relationships/oleObject" Target="../embeddings/Microsoft_Word_97_-_2003___10.doc"/></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30.emf"/><Relationship Id="rId18" Type="http://schemas.openxmlformats.org/officeDocument/2006/relationships/oleObject" Target="../embeddings/Microsoft_Word_97_-_2003___15.doc"/><Relationship Id="rId3" Type="http://schemas.openxmlformats.org/officeDocument/2006/relationships/tags" Target="../tags/tag70.xml"/><Relationship Id="rId21" Type="http://schemas.openxmlformats.org/officeDocument/2006/relationships/oleObject" Target="../embeddings/Microsoft_Word_97_-_2003___16.doc"/><Relationship Id="rId7" Type="http://schemas.openxmlformats.org/officeDocument/2006/relationships/image" Target="../media/image20.png"/><Relationship Id="rId12" Type="http://schemas.openxmlformats.org/officeDocument/2006/relationships/oleObject" Target="../embeddings/Microsoft_Word_97_-_2003___13.doc"/><Relationship Id="rId17" Type="http://schemas.openxmlformats.org/officeDocument/2006/relationships/oleObject" Target="../embeddings/oleObject15.bin"/><Relationship Id="rId2" Type="http://schemas.openxmlformats.org/officeDocument/2006/relationships/tags" Target="../tags/tag69.xml"/><Relationship Id="rId16" Type="http://schemas.openxmlformats.org/officeDocument/2006/relationships/image" Target="../media/image31.emf"/><Relationship Id="rId20" Type="http://schemas.openxmlformats.org/officeDocument/2006/relationships/oleObject" Target="../embeddings/oleObject16.bin"/><Relationship Id="rId1" Type="http://schemas.openxmlformats.org/officeDocument/2006/relationships/vmlDrawing" Target="../drawings/vmlDrawing7.vml"/><Relationship Id="rId6" Type="http://schemas.openxmlformats.org/officeDocument/2006/relationships/notesSlide" Target="../notesSlides/notesSlide13.xml"/><Relationship Id="rId11" Type="http://schemas.openxmlformats.org/officeDocument/2006/relationships/oleObject" Target="../embeddings/oleObject13.bin"/><Relationship Id="rId5" Type="http://schemas.openxmlformats.org/officeDocument/2006/relationships/slideLayout" Target="../slideLayouts/slideLayout2.xml"/><Relationship Id="rId15" Type="http://schemas.openxmlformats.org/officeDocument/2006/relationships/oleObject" Target="../embeddings/Microsoft_Word_97_-_2003___14.doc"/><Relationship Id="rId10" Type="http://schemas.openxmlformats.org/officeDocument/2006/relationships/image" Target="../media/image29.emf"/><Relationship Id="rId19" Type="http://schemas.openxmlformats.org/officeDocument/2006/relationships/image" Target="../media/image32.emf"/><Relationship Id="rId4" Type="http://schemas.openxmlformats.org/officeDocument/2006/relationships/tags" Target="../tags/tag71.xml"/><Relationship Id="rId9" Type="http://schemas.openxmlformats.org/officeDocument/2006/relationships/oleObject" Target="../embeddings/Microsoft_Word_97_-_2003___12.doc"/><Relationship Id="rId14" Type="http://schemas.openxmlformats.org/officeDocument/2006/relationships/oleObject" Target="../embeddings/oleObject14.bin"/><Relationship Id="rId22" Type="http://schemas.openxmlformats.org/officeDocument/2006/relationships/image" Target="../media/image33.emf"/></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35.emf"/><Relationship Id="rId3" Type="http://schemas.openxmlformats.org/officeDocument/2006/relationships/tags" Target="../tags/tag73.xml"/><Relationship Id="rId7" Type="http://schemas.openxmlformats.org/officeDocument/2006/relationships/image" Target="../media/image20.png"/><Relationship Id="rId12" Type="http://schemas.openxmlformats.org/officeDocument/2006/relationships/oleObject" Target="../embeddings/Microsoft_Word_97_-_2003___18.doc"/><Relationship Id="rId2" Type="http://schemas.openxmlformats.org/officeDocument/2006/relationships/tags" Target="../tags/tag72.xml"/><Relationship Id="rId16" Type="http://schemas.openxmlformats.org/officeDocument/2006/relationships/image" Target="../media/image36.emf"/><Relationship Id="rId1" Type="http://schemas.openxmlformats.org/officeDocument/2006/relationships/vmlDrawing" Target="../drawings/vmlDrawing8.vml"/><Relationship Id="rId6" Type="http://schemas.openxmlformats.org/officeDocument/2006/relationships/notesSlide" Target="../notesSlides/notesSlide14.xml"/><Relationship Id="rId11" Type="http://schemas.openxmlformats.org/officeDocument/2006/relationships/oleObject" Target="../embeddings/oleObject18.bin"/><Relationship Id="rId5" Type="http://schemas.openxmlformats.org/officeDocument/2006/relationships/slideLayout" Target="../slideLayouts/slideLayout2.xml"/><Relationship Id="rId15" Type="http://schemas.openxmlformats.org/officeDocument/2006/relationships/oleObject" Target="../embeddings/Microsoft_Word_97_-_2003___19.doc"/><Relationship Id="rId10" Type="http://schemas.openxmlformats.org/officeDocument/2006/relationships/image" Target="../media/image34.emf"/><Relationship Id="rId4" Type="http://schemas.openxmlformats.org/officeDocument/2006/relationships/tags" Target="../tags/tag74.xml"/><Relationship Id="rId9" Type="http://schemas.openxmlformats.org/officeDocument/2006/relationships/oleObject" Target="../embeddings/Microsoft_Word_97_-_2003___17.doc"/><Relationship Id="rId14"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tags" Target="../tags/tag75.xml"/><Relationship Id="rId4"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38.emf"/><Relationship Id="rId18" Type="http://schemas.openxmlformats.org/officeDocument/2006/relationships/oleObject" Target="../embeddings/Microsoft_Word_97_-_2003___23.doc"/><Relationship Id="rId3" Type="http://schemas.openxmlformats.org/officeDocument/2006/relationships/tags" Target="../tags/tag79.xml"/><Relationship Id="rId7" Type="http://schemas.openxmlformats.org/officeDocument/2006/relationships/image" Target="../media/image16.png"/><Relationship Id="rId12" Type="http://schemas.openxmlformats.org/officeDocument/2006/relationships/oleObject" Target="../embeddings/Microsoft_Word_97_-_2003___21.doc"/><Relationship Id="rId17" Type="http://schemas.openxmlformats.org/officeDocument/2006/relationships/oleObject" Target="../embeddings/oleObject23.bin"/><Relationship Id="rId2" Type="http://schemas.openxmlformats.org/officeDocument/2006/relationships/tags" Target="../tags/tag78.xml"/><Relationship Id="rId16" Type="http://schemas.openxmlformats.org/officeDocument/2006/relationships/image" Target="../media/image39.emf"/><Relationship Id="rId1" Type="http://schemas.openxmlformats.org/officeDocument/2006/relationships/vmlDrawing" Target="../drawings/vmlDrawing9.vml"/><Relationship Id="rId6" Type="http://schemas.openxmlformats.org/officeDocument/2006/relationships/notesSlide" Target="../notesSlides/notesSlide15.xml"/><Relationship Id="rId11" Type="http://schemas.openxmlformats.org/officeDocument/2006/relationships/oleObject" Target="../embeddings/oleObject21.bin"/><Relationship Id="rId5" Type="http://schemas.openxmlformats.org/officeDocument/2006/relationships/slideLayout" Target="../slideLayouts/slideLayout2.xml"/><Relationship Id="rId15" Type="http://schemas.openxmlformats.org/officeDocument/2006/relationships/oleObject" Target="../embeddings/Microsoft_Word_97_-_2003___22.doc"/><Relationship Id="rId10" Type="http://schemas.openxmlformats.org/officeDocument/2006/relationships/image" Target="../media/image37.emf"/><Relationship Id="rId19" Type="http://schemas.openxmlformats.org/officeDocument/2006/relationships/image" Target="../media/image40.emf"/><Relationship Id="rId4" Type="http://schemas.openxmlformats.org/officeDocument/2006/relationships/tags" Target="../tags/tag80.xml"/><Relationship Id="rId9" Type="http://schemas.openxmlformats.org/officeDocument/2006/relationships/oleObject" Target="../embeddings/Microsoft_Word_97_-_2003___20.doc"/><Relationship Id="rId14" Type="http://schemas.openxmlformats.org/officeDocument/2006/relationships/oleObject" Target="../embeddings/oleObject22.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42.emf"/><Relationship Id="rId18" Type="http://schemas.openxmlformats.org/officeDocument/2006/relationships/oleObject" Target="../embeddings/Microsoft_Word_97_-_2003___27.doc"/><Relationship Id="rId26" Type="http://schemas.openxmlformats.org/officeDocument/2006/relationships/oleObject" Target="../embeddings/oleObject30.bin"/><Relationship Id="rId3" Type="http://schemas.openxmlformats.org/officeDocument/2006/relationships/tags" Target="../tags/tag82.xml"/><Relationship Id="rId21" Type="http://schemas.openxmlformats.org/officeDocument/2006/relationships/oleObject" Target="../embeddings/Microsoft_Word_97_-_2003___28.doc"/><Relationship Id="rId7" Type="http://schemas.openxmlformats.org/officeDocument/2006/relationships/image" Target="../media/image16.png"/><Relationship Id="rId12" Type="http://schemas.openxmlformats.org/officeDocument/2006/relationships/oleObject" Target="../embeddings/Microsoft_Word_97_-_2003___25.doc"/><Relationship Id="rId17" Type="http://schemas.openxmlformats.org/officeDocument/2006/relationships/oleObject" Target="../embeddings/oleObject27.bin"/><Relationship Id="rId25" Type="http://schemas.openxmlformats.org/officeDocument/2006/relationships/image" Target="../media/image46.emf"/><Relationship Id="rId2" Type="http://schemas.openxmlformats.org/officeDocument/2006/relationships/tags" Target="../tags/tag81.xml"/><Relationship Id="rId16" Type="http://schemas.openxmlformats.org/officeDocument/2006/relationships/image" Target="../media/image43.emf"/><Relationship Id="rId20" Type="http://schemas.openxmlformats.org/officeDocument/2006/relationships/oleObject" Target="../embeddings/oleObject28.bin"/><Relationship Id="rId1" Type="http://schemas.openxmlformats.org/officeDocument/2006/relationships/vmlDrawing" Target="../drawings/vmlDrawing10.vml"/><Relationship Id="rId6" Type="http://schemas.openxmlformats.org/officeDocument/2006/relationships/notesSlide" Target="../notesSlides/notesSlide16.xml"/><Relationship Id="rId11" Type="http://schemas.openxmlformats.org/officeDocument/2006/relationships/oleObject" Target="../embeddings/oleObject25.bin"/><Relationship Id="rId24" Type="http://schemas.openxmlformats.org/officeDocument/2006/relationships/oleObject" Target="../embeddings/Microsoft_Word_97_-_2003___29.doc"/><Relationship Id="rId5" Type="http://schemas.openxmlformats.org/officeDocument/2006/relationships/slideLayout" Target="../slideLayouts/slideLayout2.xml"/><Relationship Id="rId15" Type="http://schemas.openxmlformats.org/officeDocument/2006/relationships/oleObject" Target="../embeddings/Microsoft_Word_97_-_2003___26.doc"/><Relationship Id="rId23" Type="http://schemas.openxmlformats.org/officeDocument/2006/relationships/oleObject" Target="../embeddings/oleObject29.bin"/><Relationship Id="rId28" Type="http://schemas.openxmlformats.org/officeDocument/2006/relationships/image" Target="../media/image47.emf"/><Relationship Id="rId10" Type="http://schemas.openxmlformats.org/officeDocument/2006/relationships/image" Target="../media/image41.emf"/><Relationship Id="rId19" Type="http://schemas.openxmlformats.org/officeDocument/2006/relationships/image" Target="../media/image44.emf"/><Relationship Id="rId4" Type="http://schemas.openxmlformats.org/officeDocument/2006/relationships/tags" Target="../tags/tag83.xml"/><Relationship Id="rId9" Type="http://schemas.openxmlformats.org/officeDocument/2006/relationships/oleObject" Target="../embeddings/Microsoft_Word_97_-_2003___24.doc"/><Relationship Id="rId14" Type="http://schemas.openxmlformats.org/officeDocument/2006/relationships/oleObject" Target="../embeddings/oleObject26.bin"/><Relationship Id="rId22" Type="http://schemas.openxmlformats.org/officeDocument/2006/relationships/image" Target="../media/image45.emf"/><Relationship Id="rId27" Type="http://schemas.openxmlformats.org/officeDocument/2006/relationships/oleObject" Target="../embeddings/Microsoft_Word_97_-_2003___30.doc"/></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9.emf"/><Relationship Id="rId18" Type="http://schemas.openxmlformats.org/officeDocument/2006/relationships/oleObject" Target="../embeddings/Microsoft_Word_97_-_2003___34.doc"/><Relationship Id="rId26" Type="http://schemas.openxmlformats.org/officeDocument/2006/relationships/oleObject" Target="../embeddings/oleObject37.bin"/><Relationship Id="rId3" Type="http://schemas.openxmlformats.org/officeDocument/2006/relationships/tags" Target="../tags/tag85.xml"/><Relationship Id="rId21" Type="http://schemas.openxmlformats.org/officeDocument/2006/relationships/oleObject" Target="../embeddings/Microsoft_Word_97_-_2003___35.doc"/><Relationship Id="rId7" Type="http://schemas.openxmlformats.org/officeDocument/2006/relationships/image" Target="../media/image16.png"/><Relationship Id="rId12" Type="http://schemas.openxmlformats.org/officeDocument/2006/relationships/oleObject" Target="../embeddings/Microsoft_Word_97_-_2003___32.doc"/><Relationship Id="rId17" Type="http://schemas.openxmlformats.org/officeDocument/2006/relationships/oleObject" Target="../embeddings/oleObject34.bin"/><Relationship Id="rId25" Type="http://schemas.openxmlformats.org/officeDocument/2006/relationships/image" Target="../media/image53.emf"/><Relationship Id="rId2" Type="http://schemas.openxmlformats.org/officeDocument/2006/relationships/tags" Target="../tags/tag84.xml"/><Relationship Id="rId16" Type="http://schemas.openxmlformats.org/officeDocument/2006/relationships/image" Target="../media/image50.emf"/><Relationship Id="rId20" Type="http://schemas.openxmlformats.org/officeDocument/2006/relationships/oleObject" Target="../embeddings/oleObject35.bin"/><Relationship Id="rId1" Type="http://schemas.openxmlformats.org/officeDocument/2006/relationships/vmlDrawing" Target="../drawings/vmlDrawing11.vml"/><Relationship Id="rId6" Type="http://schemas.openxmlformats.org/officeDocument/2006/relationships/notesSlide" Target="../notesSlides/notesSlide17.xml"/><Relationship Id="rId11" Type="http://schemas.openxmlformats.org/officeDocument/2006/relationships/oleObject" Target="../embeddings/oleObject32.bin"/><Relationship Id="rId24" Type="http://schemas.openxmlformats.org/officeDocument/2006/relationships/oleObject" Target="../embeddings/Microsoft_Word_97_-_2003___36.doc"/><Relationship Id="rId5" Type="http://schemas.openxmlformats.org/officeDocument/2006/relationships/slideLayout" Target="../slideLayouts/slideLayout2.xml"/><Relationship Id="rId15" Type="http://schemas.openxmlformats.org/officeDocument/2006/relationships/oleObject" Target="../embeddings/Microsoft_Word_97_-_2003___33.doc"/><Relationship Id="rId23" Type="http://schemas.openxmlformats.org/officeDocument/2006/relationships/oleObject" Target="../embeddings/oleObject36.bin"/><Relationship Id="rId28" Type="http://schemas.openxmlformats.org/officeDocument/2006/relationships/image" Target="../media/image54.emf"/><Relationship Id="rId10" Type="http://schemas.openxmlformats.org/officeDocument/2006/relationships/image" Target="../media/image48.emf"/><Relationship Id="rId19" Type="http://schemas.openxmlformats.org/officeDocument/2006/relationships/image" Target="../media/image51.emf"/><Relationship Id="rId4" Type="http://schemas.openxmlformats.org/officeDocument/2006/relationships/tags" Target="../tags/tag86.xml"/><Relationship Id="rId9" Type="http://schemas.openxmlformats.org/officeDocument/2006/relationships/oleObject" Target="../embeddings/Microsoft_Word_97_-_2003___31.doc"/><Relationship Id="rId14" Type="http://schemas.openxmlformats.org/officeDocument/2006/relationships/oleObject" Target="../embeddings/oleObject33.bin"/><Relationship Id="rId22" Type="http://schemas.openxmlformats.org/officeDocument/2006/relationships/image" Target="../media/image52.emf"/><Relationship Id="rId27" Type="http://schemas.openxmlformats.org/officeDocument/2006/relationships/oleObject" Target="../embeddings/Microsoft_Word_97_-_2003___37.doc"/></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image" Target="../media/image56.emf"/><Relationship Id="rId18" Type="http://schemas.openxmlformats.org/officeDocument/2006/relationships/oleObject" Target="../embeddings/Microsoft_Word_97_-_2003___41.doc"/><Relationship Id="rId3" Type="http://schemas.openxmlformats.org/officeDocument/2006/relationships/tags" Target="../tags/tag88.xml"/><Relationship Id="rId21" Type="http://schemas.openxmlformats.org/officeDocument/2006/relationships/oleObject" Target="../embeddings/Microsoft_Word_97_-_2003___42.doc"/><Relationship Id="rId7" Type="http://schemas.openxmlformats.org/officeDocument/2006/relationships/image" Target="../media/image16.png"/><Relationship Id="rId12" Type="http://schemas.openxmlformats.org/officeDocument/2006/relationships/oleObject" Target="../embeddings/Microsoft_Word_97_-_2003___39.doc"/><Relationship Id="rId17" Type="http://schemas.openxmlformats.org/officeDocument/2006/relationships/oleObject" Target="../embeddings/oleObject41.bin"/><Relationship Id="rId2" Type="http://schemas.openxmlformats.org/officeDocument/2006/relationships/tags" Target="../tags/tag87.xml"/><Relationship Id="rId16" Type="http://schemas.openxmlformats.org/officeDocument/2006/relationships/image" Target="../media/image57.emf"/><Relationship Id="rId20" Type="http://schemas.openxmlformats.org/officeDocument/2006/relationships/oleObject" Target="../embeddings/oleObject42.bin"/><Relationship Id="rId1" Type="http://schemas.openxmlformats.org/officeDocument/2006/relationships/vmlDrawing" Target="../drawings/vmlDrawing12.vml"/><Relationship Id="rId6" Type="http://schemas.openxmlformats.org/officeDocument/2006/relationships/notesSlide" Target="../notesSlides/notesSlide18.xml"/><Relationship Id="rId11" Type="http://schemas.openxmlformats.org/officeDocument/2006/relationships/oleObject" Target="../embeddings/oleObject39.bin"/><Relationship Id="rId24" Type="http://schemas.openxmlformats.org/officeDocument/2006/relationships/image" Target="../media/image21.png"/><Relationship Id="rId5" Type="http://schemas.openxmlformats.org/officeDocument/2006/relationships/slideLayout" Target="../slideLayouts/slideLayout2.xml"/><Relationship Id="rId15" Type="http://schemas.openxmlformats.org/officeDocument/2006/relationships/oleObject" Target="../embeddings/Microsoft_Word_97_-_2003___40.doc"/><Relationship Id="rId23" Type="http://schemas.openxmlformats.org/officeDocument/2006/relationships/slide" Target="slide4.xml"/><Relationship Id="rId10" Type="http://schemas.openxmlformats.org/officeDocument/2006/relationships/image" Target="../media/image55.emf"/><Relationship Id="rId19" Type="http://schemas.openxmlformats.org/officeDocument/2006/relationships/image" Target="../media/image58.emf"/><Relationship Id="rId4" Type="http://schemas.openxmlformats.org/officeDocument/2006/relationships/tags" Target="../tags/tag89.xml"/><Relationship Id="rId9" Type="http://schemas.openxmlformats.org/officeDocument/2006/relationships/oleObject" Target="../embeddings/Microsoft_Word_97_-_2003___38.doc"/><Relationship Id="rId14" Type="http://schemas.openxmlformats.org/officeDocument/2006/relationships/oleObject" Target="../embeddings/oleObject40.bin"/><Relationship Id="rId22" Type="http://schemas.openxmlformats.org/officeDocument/2006/relationships/image" Target="../media/image59.emf"/></Relationships>
</file>

<file path=ppt/slides/_rels/slide28.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tags" Target="../tags/tag90.xml"/><Relationship Id="rId4"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3.bin"/><Relationship Id="rId13" Type="http://schemas.openxmlformats.org/officeDocument/2006/relationships/image" Target="../media/image61.emf"/><Relationship Id="rId3" Type="http://schemas.openxmlformats.org/officeDocument/2006/relationships/tags" Target="../tags/tag94.xml"/><Relationship Id="rId7" Type="http://schemas.openxmlformats.org/officeDocument/2006/relationships/image" Target="../media/image20.png"/><Relationship Id="rId12" Type="http://schemas.openxmlformats.org/officeDocument/2006/relationships/oleObject" Target="../embeddings/Microsoft_Word_97_-_2003___44.doc"/><Relationship Id="rId2" Type="http://schemas.openxmlformats.org/officeDocument/2006/relationships/tags" Target="../tags/tag93.xml"/><Relationship Id="rId16" Type="http://schemas.openxmlformats.org/officeDocument/2006/relationships/image" Target="../media/image62.emf"/><Relationship Id="rId1" Type="http://schemas.openxmlformats.org/officeDocument/2006/relationships/vmlDrawing" Target="../drawings/vmlDrawing13.vml"/><Relationship Id="rId6" Type="http://schemas.openxmlformats.org/officeDocument/2006/relationships/notesSlide" Target="../notesSlides/notesSlide19.xml"/><Relationship Id="rId11" Type="http://schemas.openxmlformats.org/officeDocument/2006/relationships/oleObject" Target="../embeddings/oleObject44.bin"/><Relationship Id="rId5" Type="http://schemas.openxmlformats.org/officeDocument/2006/relationships/slideLayout" Target="../slideLayouts/slideLayout2.xml"/><Relationship Id="rId15" Type="http://schemas.openxmlformats.org/officeDocument/2006/relationships/oleObject" Target="../embeddings/Microsoft_Word_97_-_2003___45.doc"/><Relationship Id="rId10" Type="http://schemas.openxmlformats.org/officeDocument/2006/relationships/image" Target="../media/image60.emf"/><Relationship Id="rId4" Type="http://schemas.openxmlformats.org/officeDocument/2006/relationships/tags" Target="../tags/tag95.xml"/><Relationship Id="rId9" Type="http://schemas.openxmlformats.org/officeDocument/2006/relationships/oleObject" Target="../embeddings/Microsoft_Word_97_-_2003___43.doc"/><Relationship Id="rId14" Type="http://schemas.openxmlformats.org/officeDocument/2006/relationships/oleObject" Target="../embeddings/oleObject45.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64.emf"/><Relationship Id="rId18" Type="http://schemas.openxmlformats.org/officeDocument/2006/relationships/oleObject" Target="../embeddings/Microsoft_Word_97_-_2003___49.doc"/><Relationship Id="rId26" Type="http://schemas.openxmlformats.org/officeDocument/2006/relationships/oleObject" Target="../embeddings/oleObject52.bin"/><Relationship Id="rId3" Type="http://schemas.openxmlformats.org/officeDocument/2006/relationships/tags" Target="../tags/tag97.xml"/><Relationship Id="rId21" Type="http://schemas.openxmlformats.org/officeDocument/2006/relationships/oleObject" Target="../embeddings/Microsoft_Word_97_-_2003___50.doc"/><Relationship Id="rId7" Type="http://schemas.openxmlformats.org/officeDocument/2006/relationships/image" Target="../media/image20.png"/><Relationship Id="rId12" Type="http://schemas.openxmlformats.org/officeDocument/2006/relationships/oleObject" Target="../embeddings/Microsoft_Word_97_-_2003___47.doc"/><Relationship Id="rId17" Type="http://schemas.openxmlformats.org/officeDocument/2006/relationships/oleObject" Target="../embeddings/oleObject49.bin"/><Relationship Id="rId25" Type="http://schemas.openxmlformats.org/officeDocument/2006/relationships/image" Target="../media/image68.emf"/><Relationship Id="rId2" Type="http://schemas.openxmlformats.org/officeDocument/2006/relationships/tags" Target="../tags/tag96.xml"/><Relationship Id="rId16" Type="http://schemas.openxmlformats.org/officeDocument/2006/relationships/image" Target="../media/image65.emf"/><Relationship Id="rId20" Type="http://schemas.openxmlformats.org/officeDocument/2006/relationships/oleObject" Target="../embeddings/oleObject50.bin"/><Relationship Id="rId29" Type="http://schemas.openxmlformats.org/officeDocument/2006/relationships/oleObject" Target="../embeddings/oleObject53.bin"/><Relationship Id="rId1" Type="http://schemas.openxmlformats.org/officeDocument/2006/relationships/vmlDrawing" Target="../drawings/vmlDrawing14.vml"/><Relationship Id="rId6" Type="http://schemas.openxmlformats.org/officeDocument/2006/relationships/notesSlide" Target="../notesSlides/notesSlide20.xml"/><Relationship Id="rId11" Type="http://schemas.openxmlformats.org/officeDocument/2006/relationships/oleObject" Target="../embeddings/oleObject47.bin"/><Relationship Id="rId24" Type="http://schemas.openxmlformats.org/officeDocument/2006/relationships/oleObject" Target="../embeddings/Microsoft_Word_97_-_2003___51.doc"/><Relationship Id="rId5" Type="http://schemas.openxmlformats.org/officeDocument/2006/relationships/slideLayout" Target="../slideLayouts/slideLayout2.xml"/><Relationship Id="rId15" Type="http://schemas.openxmlformats.org/officeDocument/2006/relationships/oleObject" Target="../embeddings/Microsoft_Word_97_-_2003___48.doc"/><Relationship Id="rId23" Type="http://schemas.openxmlformats.org/officeDocument/2006/relationships/oleObject" Target="../embeddings/oleObject51.bin"/><Relationship Id="rId28" Type="http://schemas.openxmlformats.org/officeDocument/2006/relationships/image" Target="../media/image69.emf"/><Relationship Id="rId10" Type="http://schemas.openxmlformats.org/officeDocument/2006/relationships/image" Target="../media/image63.emf"/><Relationship Id="rId19" Type="http://schemas.openxmlformats.org/officeDocument/2006/relationships/image" Target="../media/image66.emf"/><Relationship Id="rId31" Type="http://schemas.openxmlformats.org/officeDocument/2006/relationships/image" Target="../media/image70.emf"/><Relationship Id="rId4" Type="http://schemas.openxmlformats.org/officeDocument/2006/relationships/tags" Target="../tags/tag98.xml"/><Relationship Id="rId9" Type="http://schemas.openxmlformats.org/officeDocument/2006/relationships/oleObject" Target="../embeddings/Microsoft_Word_97_-_2003___46.doc"/><Relationship Id="rId14" Type="http://schemas.openxmlformats.org/officeDocument/2006/relationships/oleObject" Target="../embeddings/oleObject48.bin"/><Relationship Id="rId22" Type="http://schemas.openxmlformats.org/officeDocument/2006/relationships/image" Target="../media/image67.emf"/><Relationship Id="rId27" Type="http://schemas.openxmlformats.org/officeDocument/2006/relationships/oleObject" Target="../embeddings/Microsoft_Word_97_-_2003___52.doc"/><Relationship Id="rId30" Type="http://schemas.openxmlformats.org/officeDocument/2006/relationships/oleObject" Target="../embeddings/Microsoft_Word_97_-_2003___53.doc"/></Relationships>
</file>

<file path=ppt/slides/_rels/slide31.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1.png"/><Relationship Id="rId5" Type="http://schemas.openxmlformats.org/officeDocument/2006/relationships/slide" Target="slide4.xml"/><Relationship Id="rId4"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4.bin"/><Relationship Id="rId13" Type="http://schemas.openxmlformats.org/officeDocument/2006/relationships/image" Target="../media/image72.emf"/><Relationship Id="rId3" Type="http://schemas.openxmlformats.org/officeDocument/2006/relationships/tags" Target="../tags/tag103.xml"/><Relationship Id="rId7" Type="http://schemas.openxmlformats.org/officeDocument/2006/relationships/image" Target="../media/image16.png"/><Relationship Id="rId12" Type="http://schemas.openxmlformats.org/officeDocument/2006/relationships/oleObject" Target="../embeddings/Microsoft_Word_97_-_2003___55.doc"/><Relationship Id="rId2" Type="http://schemas.openxmlformats.org/officeDocument/2006/relationships/tags" Target="../tags/tag102.xml"/><Relationship Id="rId16" Type="http://schemas.openxmlformats.org/officeDocument/2006/relationships/image" Target="../media/image73.emf"/><Relationship Id="rId1" Type="http://schemas.openxmlformats.org/officeDocument/2006/relationships/vmlDrawing" Target="../drawings/vmlDrawing15.vml"/><Relationship Id="rId6" Type="http://schemas.openxmlformats.org/officeDocument/2006/relationships/notesSlide" Target="../notesSlides/notesSlide21.xml"/><Relationship Id="rId11" Type="http://schemas.openxmlformats.org/officeDocument/2006/relationships/oleObject" Target="../embeddings/oleObject55.bin"/><Relationship Id="rId5" Type="http://schemas.openxmlformats.org/officeDocument/2006/relationships/slideLayout" Target="../slideLayouts/slideLayout2.xml"/><Relationship Id="rId15" Type="http://schemas.openxmlformats.org/officeDocument/2006/relationships/oleObject" Target="../embeddings/Microsoft_Word_97_-_2003___56.doc"/><Relationship Id="rId10" Type="http://schemas.openxmlformats.org/officeDocument/2006/relationships/image" Target="../media/image71.emf"/><Relationship Id="rId4" Type="http://schemas.openxmlformats.org/officeDocument/2006/relationships/tags" Target="../tags/tag104.xml"/><Relationship Id="rId9" Type="http://schemas.openxmlformats.org/officeDocument/2006/relationships/oleObject" Target="../embeddings/Microsoft_Word_97_-_2003___54.doc"/><Relationship Id="rId14" Type="http://schemas.openxmlformats.org/officeDocument/2006/relationships/oleObject" Target="../embeddings/oleObject56.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tags" Target="../tags/tag106.xml"/><Relationship Id="rId7" Type="http://schemas.openxmlformats.org/officeDocument/2006/relationships/image" Target="../media/image16.png"/><Relationship Id="rId2" Type="http://schemas.openxmlformats.org/officeDocument/2006/relationships/tags" Target="../tags/tag105.xml"/><Relationship Id="rId1" Type="http://schemas.openxmlformats.org/officeDocument/2006/relationships/vmlDrawing" Target="../drawings/vmlDrawing16.vml"/><Relationship Id="rId6" Type="http://schemas.openxmlformats.org/officeDocument/2006/relationships/notesSlide" Target="../notesSlides/notesSlide22.xml"/><Relationship Id="rId5" Type="http://schemas.openxmlformats.org/officeDocument/2006/relationships/slideLayout" Target="../slideLayouts/slideLayout2.xml"/><Relationship Id="rId10" Type="http://schemas.openxmlformats.org/officeDocument/2006/relationships/image" Target="../media/image74.emf"/><Relationship Id="rId4" Type="http://schemas.openxmlformats.org/officeDocument/2006/relationships/tags" Target="../tags/tag107.xml"/><Relationship Id="rId9" Type="http://schemas.openxmlformats.org/officeDocument/2006/relationships/oleObject" Target="../embeddings/Microsoft_Word_97_-_2003___57.doc"/></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6.emf"/><Relationship Id="rId18" Type="http://schemas.openxmlformats.org/officeDocument/2006/relationships/oleObject" Target="../embeddings/Microsoft_Word_97_-_2003___61.doc"/><Relationship Id="rId3" Type="http://schemas.openxmlformats.org/officeDocument/2006/relationships/tags" Target="../tags/tag109.xml"/><Relationship Id="rId21" Type="http://schemas.openxmlformats.org/officeDocument/2006/relationships/oleObject" Target="../embeddings/Microsoft_Word_97_-_2003___62.doc"/><Relationship Id="rId7" Type="http://schemas.openxmlformats.org/officeDocument/2006/relationships/image" Target="../media/image16.png"/><Relationship Id="rId12" Type="http://schemas.openxmlformats.org/officeDocument/2006/relationships/oleObject" Target="../embeddings/Microsoft_Word_97_-_2003___59.doc"/><Relationship Id="rId17" Type="http://schemas.openxmlformats.org/officeDocument/2006/relationships/oleObject" Target="../embeddings/oleObject61.bin"/><Relationship Id="rId2" Type="http://schemas.openxmlformats.org/officeDocument/2006/relationships/tags" Target="../tags/tag108.xml"/><Relationship Id="rId16" Type="http://schemas.openxmlformats.org/officeDocument/2006/relationships/image" Target="../media/image77.emf"/><Relationship Id="rId20" Type="http://schemas.openxmlformats.org/officeDocument/2006/relationships/oleObject" Target="../embeddings/oleObject62.bin"/><Relationship Id="rId1" Type="http://schemas.openxmlformats.org/officeDocument/2006/relationships/vmlDrawing" Target="../drawings/vmlDrawing17.vml"/><Relationship Id="rId6" Type="http://schemas.openxmlformats.org/officeDocument/2006/relationships/notesSlide" Target="../notesSlides/notesSlide23.xml"/><Relationship Id="rId11" Type="http://schemas.openxmlformats.org/officeDocument/2006/relationships/oleObject" Target="../embeddings/oleObject59.bin"/><Relationship Id="rId24" Type="http://schemas.openxmlformats.org/officeDocument/2006/relationships/image" Target="../media/image21.png"/><Relationship Id="rId5" Type="http://schemas.openxmlformats.org/officeDocument/2006/relationships/slideLayout" Target="../slideLayouts/slideLayout2.xml"/><Relationship Id="rId15" Type="http://schemas.openxmlformats.org/officeDocument/2006/relationships/oleObject" Target="../embeddings/Microsoft_Word_97_-_2003___60.doc"/><Relationship Id="rId23" Type="http://schemas.openxmlformats.org/officeDocument/2006/relationships/slide" Target="slide4.xml"/><Relationship Id="rId10" Type="http://schemas.openxmlformats.org/officeDocument/2006/relationships/image" Target="../media/image75.emf"/><Relationship Id="rId19" Type="http://schemas.openxmlformats.org/officeDocument/2006/relationships/image" Target="../media/image78.emf"/><Relationship Id="rId4" Type="http://schemas.openxmlformats.org/officeDocument/2006/relationships/tags" Target="../tags/tag110.xml"/><Relationship Id="rId9" Type="http://schemas.openxmlformats.org/officeDocument/2006/relationships/oleObject" Target="../embeddings/Microsoft_Word_97_-_2003___58.doc"/><Relationship Id="rId14" Type="http://schemas.openxmlformats.org/officeDocument/2006/relationships/oleObject" Target="../embeddings/oleObject60.bin"/><Relationship Id="rId22" Type="http://schemas.openxmlformats.org/officeDocument/2006/relationships/image" Target="../media/image79.emf"/></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1.xml"/></Relationships>
</file>

<file path=ppt/slides/_rels/slide36.xml.rels><?xml version="1.0" encoding="UTF-8" standalone="yes"?>
<Relationships xmlns="http://schemas.openxmlformats.org/package/2006/relationships"><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image" Target="../media/image16.png"/><Relationship Id="rId5" Type="http://schemas.openxmlformats.org/officeDocument/2006/relationships/notesSlide" Target="../notesSlides/notesSlide24.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3.bin"/><Relationship Id="rId13" Type="http://schemas.openxmlformats.org/officeDocument/2006/relationships/image" Target="../media/image81.emf"/><Relationship Id="rId3" Type="http://schemas.openxmlformats.org/officeDocument/2006/relationships/tags" Target="../tags/tag116.xml"/><Relationship Id="rId7" Type="http://schemas.openxmlformats.org/officeDocument/2006/relationships/image" Target="../media/image16.png"/><Relationship Id="rId12" Type="http://schemas.openxmlformats.org/officeDocument/2006/relationships/oleObject" Target="../embeddings/Microsoft_Word_97_-_2003___64.doc"/><Relationship Id="rId2" Type="http://schemas.openxmlformats.org/officeDocument/2006/relationships/tags" Target="../tags/tag115.xml"/><Relationship Id="rId16" Type="http://schemas.openxmlformats.org/officeDocument/2006/relationships/image" Target="../media/image82.emf"/><Relationship Id="rId1" Type="http://schemas.openxmlformats.org/officeDocument/2006/relationships/vmlDrawing" Target="../drawings/vmlDrawing18.vml"/><Relationship Id="rId6" Type="http://schemas.openxmlformats.org/officeDocument/2006/relationships/notesSlide" Target="../notesSlides/notesSlide25.xml"/><Relationship Id="rId11" Type="http://schemas.openxmlformats.org/officeDocument/2006/relationships/oleObject" Target="../embeddings/oleObject64.bin"/><Relationship Id="rId5" Type="http://schemas.openxmlformats.org/officeDocument/2006/relationships/slideLayout" Target="../slideLayouts/slideLayout3.xml"/><Relationship Id="rId15" Type="http://schemas.openxmlformats.org/officeDocument/2006/relationships/oleObject" Target="../embeddings/Microsoft_Word_97_-_2003___65.doc"/><Relationship Id="rId10" Type="http://schemas.openxmlformats.org/officeDocument/2006/relationships/image" Target="../media/image80.emf"/><Relationship Id="rId4" Type="http://schemas.openxmlformats.org/officeDocument/2006/relationships/tags" Target="../tags/tag117.xml"/><Relationship Id="rId9" Type="http://schemas.openxmlformats.org/officeDocument/2006/relationships/oleObject" Target="../embeddings/Microsoft_Word_97_-_2003___63.doc"/><Relationship Id="rId14" Type="http://schemas.openxmlformats.org/officeDocument/2006/relationships/oleObject" Target="../embeddings/oleObject65.bin"/></Relationships>
</file>

<file path=ppt/slides/_rels/slide3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6" Type="http://schemas.openxmlformats.org/officeDocument/2006/relationships/image" Target="../media/image16.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oleObject" Target="../embeddings/oleObject67.bin"/><Relationship Id="rId18" Type="http://schemas.openxmlformats.org/officeDocument/2006/relationships/image" Target="../media/image85.emf"/><Relationship Id="rId3" Type="http://schemas.openxmlformats.org/officeDocument/2006/relationships/tags" Target="../tags/tag122.xml"/><Relationship Id="rId7" Type="http://schemas.openxmlformats.org/officeDocument/2006/relationships/slide" Target="slide4.xml"/><Relationship Id="rId12" Type="http://schemas.openxmlformats.org/officeDocument/2006/relationships/image" Target="../media/image83.emf"/><Relationship Id="rId17" Type="http://schemas.openxmlformats.org/officeDocument/2006/relationships/oleObject" Target="../embeddings/Microsoft_Word_97_-_2003___68.doc"/><Relationship Id="rId2" Type="http://schemas.openxmlformats.org/officeDocument/2006/relationships/tags" Target="../tags/tag121.xml"/><Relationship Id="rId16" Type="http://schemas.openxmlformats.org/officeDocument/2006/relationships/oleObject" Target="../embeddings/oleObject68.bin"/><Relationship Id="rId1" Type="http://schemas.openxmlformats.org/officeDocument/2006/relationships/vmlDrawing" Target="../drawings/vmlDrawing19.vml"/><Relationship Id="rId6" Type="http://schemas.openxmlformats.org/officeDocument/2006/relationships/notesSlide" Target="../notesSlides/notesSlide27.xml"/><Relationship Id="rId11" Type="http://schemas.openxmlformats.org/officeDocument/2006/relationships/oleObject" Target="../embeddings/Microsoft_Word_97_-_2003___66.doc"/><Relationship Id="rId5" Type="http://schemas.openxmlformats.org/officeDocument/2006/relationships/slideLayout" Target="../slideLayouts/slideLayout3.xml"/><Relationship Id="rId15" Type="http://schemas.openxmlformats.org/officeDocument/2006/relationships/image" Target="../media/image84.emf"/><Relationship Id="rId10" Type="http://schemas.openxmlformats.org/officeDocument/2006/relationships/oleObject" Target="../embeddings/oleObject66.bin"/><Relationship Id="rId4" Type="http://schemas.openxmlformats.org/officeDocument/2006/relationships/tags" Target="../tags/tag123.xml"/><Relationship Id="rId9" Type="http://schemas.openxmlformats.org/officeDocument/2006/relationships/image" Target="../media/image16.png"/><Relationship Id="rId14" Type="http://schemas.openxmlformats.org/officeDocument/2006/relationships/oleObject" Target="../embeddings/Microsoft_Word_97_-_2003___67.doc"/></Relationships>
</file>

<file path=ppt/slides/_rels/slide4.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slide" Target="slide40.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slideLayout" Target="../slideLayouts/slideLayout4.xml"/><Relationship Id="rId17" Type="http://schemas.openxmlformats.org/officeDocument/2006/relationships/slide" Target="slide35.xml"/><Relationship Id="rId2" Type="http://schemas.openxmlformats.org/officeDocument/2006/relationships/tags" Target="../tags/tag23.xml"/><Relationship Id="rId16" Type="http://schemas.openxmlformats.org/officeDocument/2006/relationships/slide" Target="slide28.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5" Type="http://schemas.openxmlformats.org/officeDocument/2006/relationships/slide" Target="slide1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slide" Target="slide5.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4.xml"/></Relationships>
</file>

<file path=ppt/slides/_rels/slide4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26.xml"/><Relationship Id="rId7" Type="http://schemas.openxmlformats.org/officeDocument/2006/relationships/slideLayout" Target="../slideLayouts/slideLayout5.xml"/><Relationship Id="rId2" Type="http://schemas.openxmlformats.org/officeDocument/2006/relationships/tags" Target="../tags/tag125.xml"/><Relationship Id="rId1" Type="http://schemas.openxmlformats.org/officeDocument/2006/relationships/vmlDrawing" Target="../drawings/vmlDrawing20.vml"/><Relationship Id="rId6" Type="http://schemas.openxmlformats.org/officeDocument/2006/relationships/tags" Target="../tags/tag129.xml"/><Relationship Id="rId11" Type="http://schemas.openxmlformats.org/officeDocument/2006/relationships/image" Target="../media/image86.emf"/><Relationship Id="rId5" Type="http://schemas.openxmlformats.org/officeDocument/2006/relationships/tags" Target="../tags/tag128.xml"/><Relationship Id="rId10" Type="http://schemas.openxmlformats.org/officeDocument/2006/relationships/oleObject" Target="../embeddings/Microsoft_Word_97_-_2003___69.doc"/><Relationship Id="rId4" Type="http://schemas.openxmlformats.org/officeDocument/2006/relationships/tags" Target="../tags/tag127.xml"/><Relationship Id="rId9" Type="http://schemas.openxmlformats.org/officeDocument/2006/relationships/oleObject" Target="../embeddings/oleObject69.bin"/></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31.xml"/><Relationship Id="rId7" Type="http://schemas.openxmlformats.org/officeDocument/2006/relationships/tags" Target="../tags/tag135.xml"/><Relationship Id="rId12" Type="http://schemas.openxmlformats.org/officeDocument/2006/relationships/image" Target="../media/image87.emf"/><Relationship Id="rId2" Type="http://schemas.openxmlformats.org/officeDocument/2006/relationships/tags" Target="../tags/tag130.xml"/><Relationship Id="rId1" Type="http://schemas.openxmlformats.org/officeDocument/2006/relationships/vmlDrawing" Target="../drawings/vmlDrawing21.vml"/><Relationship Id="rId6" Type="http://schemas.openxmlformats.org/officeDocument/2006/relationships/tags" Target="../tags/tag134.xml"/><Relationship Id="rId11" Type="http://schemas.openxmlformats.org/officeDocument/2006/relationships/oleObject" Target="../embeddings/Microsoft_Word_97_-_2003___70.doc"/><Relationship Id="rId5" Type="http://schemas.openxmlformats.org/officeDocument/2006/relationships/tags" Target="../tags/tag133.xml"/><Relationship Id="rId10" Type="http://schemas.openxmlformats.org/officeDocument/2006/relationships/oleObject" Target="../embeddings/oleObject70.bin"/><Relationship Id="rId4" Type="http://schemas.openxmlformats.org/officeDocument/2006/relationships/tags" Target="../tags/tag132.xml"/><Relationship Id="rId9" Type="http://schemas.openxmlformats.org/officeDocument/2006/relationships/image" Target="../media/image16.png"/></Relationships>
</file>

<file path=ppt/slides/_rels/slide4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38.xml"/><Relationship Id="rId7" Type="http://schemas.openxmlformats.org/officeDocument/2006/relationships/slideLayout" Target="../slideLayouts/slideLayout6.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5" Type="http://schemas.openxmlformats.org/officeDocument/2006/relationships/tags" Target="../tags/tag140.xml"/><Relationship Id="rId4" Type="http://schemas.openxmlformats.org/officeDocument/2006/relationships/tags" Target="../tags/tag139.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Microsoft_Word_97_-_2003___71.doc"/><Relationship Id="rId13" Type="http://schemas.openxmlformats.org/officeDocument/2006/relationships/oleObject" Target="../embeddings/oleObject73.bin"/><Relationship Id="rId3" Type="http://schemas.openxmlformats.org/officeDocument/2006/relationships/tags" Target="../tags/tag143.xml"/><Relationship Id="rId7" Type="http://schemas.openxmlformats.org/officeDocument/2006/relationships/oleObject" Target="../embeddings/oleObject71.bin"/><Relationship Id="rId12" Type="http://schemas.openxmlformats.org/officeDocument/2006/relationships/image" Target="../media/image89.emf"/><Relationship Id="rId2" Type="http://schemas.openxmlformats.org/officeDocument/2006/relationships/tags" Target="../tags/tag142.xml"/><Relationship Id="rId1" Type="http://schemas.openxmlformats.org/officeDocument/2006/relationships/vmlDrawing" Target="../drawings/vmlDrawing22.vml"/><Relationship Id="rId6" Type="http://schemas.openxmlformats.org/officeDocument/2006/relationships/image" Target="../media/image16.png"/><Relationship Id="rId11" Type="http://schemas.openxmlformats.org/officeDocument/2006/relationships/oleObject" Target="../embeddings/Microsoft_Word_97_-_2003___72.doc"/><Relationship Id="rId5" Type="http://schemas.openxmlformats.org/officeDocument/2006/relationships/slideLayout" Target="../slideLayouts/slideLayout6.xml"/><Relationship Id="rId15" Type="http://schemas.openxmlformats.org/officeDocument/2006/relationships/image" Target="../media/image90.emf"/><Relationship Id="rId10" Type="http://schemas.openxmlformats.org/officeDocument/2006/relationships/oleObject" Target="../embeddings/oleObject72.bin"/><Relationship Id="rId4" Type="http://schemas.openxmlformats.org/officeDocument/2006/relationships/tags" Target="../tags/tag144.xml"/><Relationship Id="rId9" Type="http://schemas.openxmlformats.org/officeDocument/2006/relationships/image" Target="../media/image88.emf"/><Relationship Id="rId14" Type="http://schemas.openxmlformats.org/officeDocument/2006/relationships/oleObject" Target="../embeddings/Microsoft_Word_97_-_2003___73.doc"/></Relationships>
</file>

<file path=ppt/slides/_rels/slide45.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image" Target="../media/image91.emf"/><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oleObject" Target="../embeddings/Microsoft_Word_97_-_2003___74.doc"/><Relationship Id="rId2" Type="http://schemas.openxmlformats.org/officeDocument/2006/relationships/tags" Target="../tags/tag145.xml"/><Relationship Id="rId16" Type="http://schemas.openxmlformats.org/officeDocument/2006/relationships/image" Target="../media/image92.emf"/><Relationship Id="rId1" Type="http://schemas.openxmlformats.org/officeDocument/2006/relationships/vmlDrawing" Target="../drawings/vmlDrawing23.vml"/><Relationship Id="rId6" Type="http://schemas.openxmlformats.org/officeDocument/2006/relationships/tags" Target="../tags/tag149.xml"/><Relationship Id="rId11" Type="http://schemas.openxmlformats.org/officeDocument/2006/relationships/oleObject" Target="../embeddings/oleObject74.bin"/><Relationship Id="rId5" Type="http://schemas.openxmlformats.org/officeDocument/2006/relationships/tags" Target="../tags/tag148.xml"/><Relationship Id="rId15" Type="http://schemas.openxmlformats.org/officeDocument/2006/relationships/oleObject" Target="../embeddings/Microsoft_Word_97_-_2003___75.doc"/><Relationship Id="rId10" Type="http://schemas.openxmlformats.org/officeDocument/2006/relationships/image" Target="../media/image16.png"/><Relationship Id="rId4" Type="http://schemas.openxmlformats.org/officeDocument/2006/relationships/tags" Target="../tags/tag147.xml"/><Relationship Id="rId9" Type="http://schemas.openxmlformats.org/officeDocument/2006/relationships/slideLayout" Target="../slideLayouts/slideLayout6.xml"/><Relationship Id="rId14" Type="http://schemas.openxmlformats.org/officeDocument/2006/relationships/oleObject" Target="../embeddings/oleObject75.bin"/></Relationships>
</file>

<file path=ppt/slides/_rels/slide46.xml.rels><?xml version="1.0" encoding="UTF-8" standalone="yes"?>
<Relationships xmlns="http://schemas.openxmlformats.org/package/2006/relationships"><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 Id="rId5" Type="http://schemas.openxmlformats.org/officeDocument/2006/relationships/image" Target="../media/image16.png"/><Relationship Id="rId4"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56.xml"/><Relationship Id="rId7" Type="http://schemas.openxmlformats.org/officeDocument/2006/relationships/slideLayout" Target="../slideLayouts/slideLayout6.xml"/><Relationship Id="rId12" Type="http://schemas.openxmlformats.org/officeDocument/2006/relationships/image" Target="../media/image93.emf"/><Relationship Id="rId2" Type="http://schemas.openxmlformats.org/officeDocument/2006/relationships/tags" Target="../tags/tag155.xml"/><Relationship Id="rId1" Type="http://schemas.openxmlformats.org/officeDocument/2006/relationships/vmlDrawing" Target="../drawings/vmlDrawing24.vml"/><Relationship Id="rId6" Type="http://schemas.openxmlformats.org/officeDocument/2006/relationships/tags" Target="../tags/tag159.xml"/><Relationship Id="rId11" Type="http://schemas.openxmlformats.org/officeDocument/2006/relationships/oleObject" Target="../embeddings/Microsoft_Word_97_-_2003___76.doc"/><Relationship Id="rId5" Type="http://schemas.openxmlformats.org/officeDocument/2006/relationships/tags" Target="../tags/tag158.xml"/><Relationship Id="rId10" Type="http://schemas.openxmlformats.org/officeDocument/2006/relationships/oleObject" Target="../embeddings/oleObject76.bin"/><Relationship Id="rId4" Type="http://schemas.openxmlformats.org/officeDocument/2006/relationships/tags" Target="../tags/tag157.xml"/><Relationship Id="rId9"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77.bin"/><Relationship Id="rId13" Type="http://schemas.openxmlformats.org/officeDocument/2006/relationships/image" Target="../media/image96.emf"/><Relationship Id="rId3" Type="http://schemas.openxmlformats.org/officeDocument/2006/relationships/tags" Target="../tags/tag161.xml"/><Relationship Id="rId7" Type="http://schemas.openxmlformats.org/officeDocument/2006/relationships/image" Target="../media/image16.png"/><Relationship Id="rId12" Type="http://schemas.openxmlformats.org/officeDocument/2006/relationships/oleObject" Target="../embeddings/Microsoft_Word_97_-_2003___78.doc"/><Relationship Id="rId2" Type="http://schemas.openxmlformats.org/officeDocument/2006/relationships/tags" Target="../tags/tag160.xml"/><Relationship Id="rId16" Type="http://schemas.openxmlformats.org/officeDocument/2006/relationships/image" Target="../media/image97.emf"/><Relationship Id="rId1" Type="http://schemas.openxmlformats.org/officeDocument/2006/relationships/vmlDrawing" Target="../drawings/vmlDrawing25.vml"/><Relationship Id="rId6" Type="http://schemas.openxmlformats.org/officeDocument/2006/relationships/slideLayout" Target="../slideLayouts/slideLayout6.xml"/><Relationship Id="rId11" Type="http://schemas.openxmlformats.org/officeDocument/2006/relationships/oleObject" Target="../embeddings/oleObject78.bin"/><Relationship Id="rId5" Type="http://schemas.openxmlformats.org/officeDocument/2006/relationships/tags" Target="../tags/tag163.xml"/><Relationship Id="rId15" Type="http://schemas.openxmlformats.org/officeDocument/2006/relationships/oleObject" Target="../embeddings/Microsoft_Word_97_-_2003___79.doc"/><Relationship Id="rId10" Type="http://schemas.openxmlformats.org/officeDocument/2006/relationships/image" Target="../media/image95.emf"/><Relationship Id="rId4" Type="http://schemas.openxmlformats.org/officeDocument/2006/relationships/tags" Target="../tags/tag162.xml"/><Relationship Id="rId9" Type="http://schemas.openxmlformats.org/officeDocument/2006/relationships/oleObject" Target="../embeddings/Microsoft_Word_97_-_2003___77.doc"/><Relationship Id="rId14" Type="http://schemas.openxmlformats.org/officeDocument/2006/relationships/oleObject" Target="../embeddings/oleObject79.bin"/></Relationships>
</file>

<file path=ppt/slides/_rels/slide49.xml.rels><?xml version="1.0" encoding="UTF-8" standalone="yes"?>
<Relationships xmlns="http://schemas.openxmlformats.org/package/2006/relationships"><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image" Target="../media/image16.png"/><Relationship Id="rId5" Type="http://schemas.openxmlformats.org/officeDocument/2006/relationships/slideLayout" Target="../slideLayouts/slideLayout6.xml"/><Relationship Id="rId4" Type="http://schemas.openxmlformats.org/officeDocument/2006/relationships/tags" Target="../tags/tag167.xml"/></Relationships>
</file>

<file path=ppt/slides/_rels/slide5.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80.bin"/><Relationship Id="rId13" Type="http://schemas.openxmlformats.org/officeDocument/2006/relationships/image" Target="../media/image99.emf"/><Relationship Id="rId3" Type="http://schemas.openxmlformats.org/officeDocument/2006/relationships/tags" Target="../tags/tag169.xml"/><Relationship Id="rId7" Type="http://schemas.openxmlformats.org/officeDocument/2006/relationships/image" Target="../media/image16.png"/><Relationship Id="rId12" Type="http://schemas.openxmlformats.org/officeDocument/2006/relationships/oleObject" Target="../embeddings/Microsoft_Word_97_-_2003___80.doc"/><Relationship Id="rId2" Type="http://schemas.openxmlformats.org/officeDocument/2006/relationships/tags" Target="../tags/tag168.xml"/><Relationship Id="rId16" Type="http://schemas.openxmlformats.org/officeDocument/2006/relationships/image" Target="../media/image100.emf"/><Relationship Id="rId1" Type="http://schemas.openxmlformats.org/officeDocument/2006/relationships/vmlDrawing" Target="../drawings/vmlDrawing26.vml"/><Relationship Id="rId6" Type="http://schemas.openxmlformats.org/officeDocument/2006/relationships/slideLayout" Target="../slideLayouts/slideLayout6.xml"/><Relationship Id="rId11" Type="http://schemas.openxmlformats.org/officeDocument/2006/relationships/oleObject" Target="../embeddings/oleObject81.bin"/><Relationship Id="rId5" Type="http://schemas.openxmlformats.org/officeDocument/2006/relationships/tags" Target="../tags/tag171.xml"/><Relationship Id="rId15" Type="http://schemas.openxmlformats.org/officeDocument/2006/relationships/oleObject" Target="../embeddings/Microsoft_Word_97_-_2003___81.doc"/><Relationship Id="rId10" Type="http://schemas.openxmlformats.org/officeDocument/2006/relationships/image" Target="../media/image98.emf"/><Relationship Id="rId4" Type="http://schemas.openxmlformats.org/officeDocument/2006/relationships/tags" Target="../tags/tag170.xml"/><Relationship Id="rId9" Type="http://schemas.openxmlformats.org/officeDocument/2006/relationships/package" Target="../embeddings/Microsoft_Word___1.docx"/><Relationship Id="rId14" Type="http://schemas.openxmlformats.org/officeDocument/2006/relationships/oleObject" Target="../embeddings/oleObject82.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Microsoft_Word_97_-_2003___82.doc"/><Relationship Id="rId3" Type="http://schemas.openxmlformats.org/officeDocument/2006/relationships/tags" Target="../tags/tag173.xml"/><Relationship Id="rId7" Type="http://schemas.openxmlformats.org/officeDocument/2006/relationships/oleObject" Target="../embeddings/oleObject83.bin"/><Relationship Id="rId12" Type="http://schemas.openxmlformats.org/officeDocument/2006/relationships/image" Target="../media/image102.emf"/><Relationship Id="rId2" Type="http://schemas.openxmlformats.org/officeDocument/2006/relationships/tags" Target="../tags/tag172.xml"/><Relationship Id="rId1" Type="http://schemas.openxmlformats.org/officeDocument/2006/relationships/vmlDrawing" Target="../drawings/vmlDrawing27.vml"/><Relationship Id="rId6" Type="http://schemas.openxmlformats.org/officeDocument/2006/relationships/image" Target="../media/image20.png"/><Relationship Id="rId11" Type="http://schemas.openxmlformats.org/officeDocument/2006/relationships/oleObject" Target="../embeddings/Microsoft_Word_97_-_2003___83.doc"/><Relationship Id="rId5" Type="http://schemas.openxmlformats.org/officeDocument/2006/relationships/slideLayout" Target="../slideLayouts/slideLayout6.xml"/><Relationship Id="rId10" Type="http://schemas.openxmlformats.org/officeDocument/2006/relationships/oleObject" Target="../embeddings/oleObject84.bin"/><Relationship Id="rId4" Type="http://schemas.openxmlformats.org/officeDocument/2006/relationships/tags" Target="../tags/tag174.xml"/><Relationship Id="rId9" Type="http://schemas.openxmlformats.org/officeDocument/2006/relationships/image" Target="../media/image101.emf"/></Relationships>
</file>

<file path=ppt/slides/_rels/slide52.xml.rels><?xml version="1.0" encoding="UTF-8" standalone="yes"?>
<Relationships xmlns="http://schemas.openxmlformats.org/package/2006/relationships"><Relationship Id="rId8" Type="http://schemas.openxmlformats.org/officeDocument/2006/relationships/tags" Target="../tags/tag181.xml"/><Relationship Id="rId13" Type="http://schemas.openxmlformats.org/officeDocument/2006/relationships/image" Target="../media/image103.emf"/><Relationship Id="rId3" Type="http://schemas.openxmlformats.org/officeDocument/2006/relationships/tags" Target="../tags/tag176.xml"/><Relationship Id="rId7" Type="http://schemas.openxmlformats.org/officeDocument/2006/relationships/tags" Target="../tags/tag180.xml"/><Relationship Id="rId12" Type="http://schemas.openxmlformats.org/officeDocument/2006/relationships/oleObject" Target="../embeddings/Microsoft_Word_97_-_2003___84.doc"/><Relationship Id="rId2" Type="http://schemas.openxmlformats.org/officeDocument/2006/relationships/tags" Target="../tags/tag175.xml"/><Relationship Id="rId1" Type="http://schemas.openxmlformats.org/officeDocument/2006/relationships/vmlDrawing" Target="../drawings/vmlDrawing28.vml"/><Relationship Id="rId6" Type="http://schemas.openxmlformats.org/officeDocument/2006/relationships/tags" Target="../tags/tag179.xml"/><Relationship Id="rId11" Type="http://schemas.openxmlformats.org/officeDocument/2006/relationships/oleObject" Target="../embeddings/oleObject85.bin"/><Relationship Id="rId5" Type="http://schemas.openxmlformats.org/officeDocument/2006/relationships/tags" Target="../tags/tag178.xml"/><Relationship Id="rId10" Type="http://schemas.openxmlformats.org/officeDocument/2006/relationships/image" Target="../media/image20.png"/><Relationship Id="rId4" Type="http://schemas.openxmlformats.org/officeDocument/2006/relationships/tags" Target="../tags/tag177.xml"/><Relationship Id="rId9"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05.emf"/><Relationship Id="rId3" Type="http://schemas.openxmlformats.org/officeDocument/2006/relationships/tags" Target="../tags/tag183.xml"/><Relationship Id="rId7" Type="http://schemas.openxmlformats.org/officeDocument/2006/relationships/image" Target="../media/image20.png"/><Relationship Id="rId12" Type="http://schemas.openxmlformats.org/officeDocument/2006/relationships/oleObject" Target="../embeddings/Microsoft_Word_97_-_2003___86.doc"/><Relationship Id="rId2" Type="http://schemas.openxmlformats.org/officeDocument/2006/relationships/tags" Target="../tags/tag182.xml"/><Relationship Id="rId1" Type="http://schemas.openxmlformats.org/officeDocument/2006/relationships/vmlDrawing" Target="../drawings/vmlDrawing29.vml"/><Relationship Id="rId6" Type="http://schemas.openxmlformats.org/officeDocument/2006/relationships/slideLayout" Target="../slideLayouts/slideLayout6.xml"/><Relationship Id="rId11" Type="http://schemas.openxmlformats.org/officeDocument/2006/relationships/oleObject" Target="../embeddings/oleObject87.bin"/><Relationship Id="rId5" Type="http://schemas.openxmlformats.org/officeDocument/2006/relationships/tags" Target="../tags/tag185.xml"/><Relationship Id="rId10" Type="http://schemas.openxmlformats.org/officeDocument/2006/relationships/image" Target="../media/image104.emf"/><Relationship Id="rId4" Type="http://schemas.openxmlformats.org/officeDocument/2006/relationships/tags" Target="../tags/tag184.xml"/><Relationship Id="rId9" Type="http://schemas.openxmlformats.org/officeDocument/2006/relationships/oleObject" Target="../embeddings/Microsoft_Word_97_-_2003___85.doc"/></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88.xml"/><Relationship Id="rId7" Type="http://schemas.openxmlformats.org/officeDocument/2006/relationships/tags" Target="../tags/tag192.xml"/><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5" Type="http://schemas.openxmlformats.org/officeDocument/2006/relationships/tags" Target="../tags/tag190.xml"/><Relationship Id="rId4" Type="http://schemas.openxmlformats.org/officeDocument/2006/relationships/tags" Target="../tags/tag189.xml"/><Relationship Id="rId9" Type="http://schemas.openxmlformats.org/officeDocument/2006/relationships/image" Target="../media/image20.png"/></Relationships>
</file>

<file path=ppt/slides/_rels/slide5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oleObject" Target="../embeddings/Microsoft_Word_97_-_2003___88.doc"/><Relationship Id="rId18" Type="http://schemas.openxmlformats.org/officeDocument/2006/relationships/oleObject" Target="../embeddings/oleObject91.bin"/><Relationship Id="rId3" Type="http://schemas.openxmlformats.org/officeDocument/2006/relationships/tags" Target="../tags/tag194.xml"/><Relationship Id="rId7" Type="http://schemas.openxmlformats.org/officeDocument/2006/relationships/slideLayout" Target="../slideLayouts/slideLayout6.xml"/><Relationship Id="rId12" Type="http://schemas.openxmlformats.org/officeDocument/2006/relationships/oleObject" Target="../embeddings/oleObject89.bin"/><Relationship Id="rId17" Type="http://schemas.openxmlformats.org/officeDocument/2006/relationships/image" Target="../media/image108.emf"/><Relationship Id="rId2" Type="http://schemas.openxmlformats.org/officeDocument/2006/relationships/tags" Target="../tags/tag193.xml"/><Relationship Id="rId16" Type="http://schemas.openxmlformats.org/officeDocument/2006/relationships/oleObject" Target="../embeddings/Microsoft_Word_97_-_2003___89.doc"/><Relationship Id="rId20" Type="http://schemas.openxmlformats.org/officeDocument/2006/relationships/image" Target="../media/image109.emf"/><Relationship Id="rId1" Type="http://schemas.openxmlformats.org/officeDocument/2006/relationships/vmlDrawing" Target="../drawings/vmlDrawing30.vml"/><Relationship Id="rId6" Type="http://schemas.openxmlformats.org/officeDocument/2006/relationships/tags" Target="../tags/tag197.xml"/><Relationship Id="rId11" Type="http://schemas.openxmlformats.org/officeDocument/2006/relationships/image" Target="../media/image106.emf"/><Relationship Id="rId5" Type="http://schemas.openxmlformats.org/officeDocument/2006/relationships/tags" Target="../tags/tag196.xml"/><Relationship Id="rId15" Type="http://schemas.openxmlformats.org/officeDocument/2006/relationships/oleObject" Target="../embeddings/oleObject90.bin"/><Relationship Id="rId10" Type="http://schemas.openxmlformats.org/officeDocument/2006/relationships/oleObject" Target="../embeddings/Microsoft_Word_97_-_2003___87.doc"/><Relationship Id="rId19" Type="http://schemas.openxmlformats.org/officeDocument/2006/relationships/oleObject" Target="../embeddings/Microsoft_Word_97_-_2003___90.doc"/><Relationship Id="rId4" Type="http://schemas.openxmlformats.org/officeDocument/2006/relationships/tags" Target="../tags/tag195.xml"/><Relationship Id="rId9" Type="http://schemas.openxmlformats.org/officeDocument/2006/relationships/oleObject" Target="../embeddings/oleObject88.bin"/><Relationship Id="rId14" Type="http://schemas.openxmlformats.org/officeDocument/2006/relationships/image" Target="../media/image107.emf"/></Relationships>
</file>

<file path=ppt/slides/_rels/slide56.xml.rels><?xml version="1.0" encoding="UTF-8" standalone="yes"?>
<Relationships xmlns="http://schemas.openxmlformats.org/package/2006/relationships"><Relationship Id="rId8" Type="http://schemas.openxmlformats.org/officeDocument/2006/relationships/oleObject" Target="../embeddings/Microsoft_Word_97_-_2003___91.doc"/><Relationship Id="rId3" Type="http://schemas.openxmlformats.org/officeDocument/2006/relationships/tags" Target="../tags/tag199.xml"/><Relationship Id="rId7" Type="http://schemas.openxmlformats.org/officeDocument/2006/relationships/oleObject" Target="../embeddings/oleObject92.bin"/><Relationship Id="rId2" Type="http://schemas.openxmlformats.org/officeDocument/2006/relationships/tags" Target="../tags/tag198.xml"/><Relationship Id="rId1" Type="http://schemas.openxmlformats.org/officeDocument/2006/relationships/vmlDrawing" Target="../drawings/vmlDrawing31.vml"/><Relationship Id="rId6" Type="http://schemas.openxmlformats.org/officeDocument/2006/relationships/slideLayout" Target="../slideLayouts/slideLayout7.xml"/><Relationship Id="rId5" Type="http://schemas.openxmlformats.org/officeDocument/2006/relationships/tags" Target="../tags/tag201.xml"/><Relationship Id="rId4" Type="http://schemas.openxmlformats.org/officeDocument/2006/relationships/tags" Target="../tags/tag200.xml"/><Relationship Id="rId9" Type="http://schemas.openxmlformats.org/officeDocument/2006/relationships/image" Target="../media/image110.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Microsoft_Word_97_-_2003___92.doc"/><Relationship Id="rId3" Type="http://schemas.openxmlformats.org/officeDocument/2006/relationships/tags" Target="../tags/tag203.xml"/><Relationship Id="rId7" Type="http://schemas.openxmlformats.org/officeDocument/2006/relationships/oleObject" Target="../embeddings/oleObject93.bin"/><Relationship Id="rId2" Type="http://schemas.openxmlformats.org/officeDocument/2006/relationships/tags" Target="../tags/tag202.xml"/><Relationship Id="rId1" Type="http://schemas.openxmlformats.org/officeDocument/2006/relationships/vmlDrawing" Target="../drawings/vmlDrawing32.vml"/><Relationship Id="rId6" Type="http://schemas.openxmlformats.org/officeDocument/2006/relationships/image" Target="../media/image16.png"/><Relationship Id="rId5" Type="http://schemas.openxmlformats.org/officeDocument/2006/relationships/slideLayout" Target="../slideLayouts/slideLayout6.xml"/><Relationship Id="rId4" Type="http://schemas.openxmlformats.org/officeDocument/2006/relationships/tags" Target="../tags/tag204.xml"/><Relationship Id="rId9" Type="http://schemas.openxmlformats.org/officeDocument/2006/relationships/image" Target="../media/image111.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Microsoft_Word_97_-_2003___93.doc"/><Relationship Id="rId13" Type="http://schemas.openxmlformats.org/officeDocument/2006/relationships/oleObject" Target="../embeddings/oleObject96.bin"/><Relationship Id="rId3" Type="http://schemas.openxmlformats.org/officeDocument/2006/relationships/tags" Target="../tags/tag206.xml"/><Relationship Id="rId7" Type="http://schemas.openxmlformats.org/officeDocument/2006/relationships/oleObject" Target="../embeddings/oleObject94.bin"/><Relationship Id="rId12" Type="http://schemas.openxmlformats.org/officeDocument/2006/relationships/image" Target="../media/image113.emf"/><Relationship Id="rId2" Type="http://schemas.openxmlformats.org/officeDocument/2006/relationships/tags" Target="../tags/tag205.xml"/><Relationship Id="rId1" Type="http://schemas.openxmlformats.org/officeDocument/2006/relationships/vmlDrawing" Target="../drawings/vmlDrawing33.vml"/><Relationship Id="rId6" Type="http://schemas.openxmlformats.org/officeDocument/2006/relationships/image" Target="../media/image16.png"/><Relationship Id="rId11" Type="http://schemas.openxmlformats.org/officeDocument/2006/relationships/oleObject" Target="../embeddings/Microsoft_Word_97_-_2003___94.doc"/><Relationship Id="rId5" Type="http://schemas.openxmlformats.org/officeDocument/2006/relationships/slideLayout" Target="../slideLayouts/slideLayout6.xml"/><Relationship Id="rId15" Type="http://schemas.openxmlformats.org/officeDocument/2006/relationships/image" Target="../media/image114.emf"/><Relationship Id="rId10" Type="http://schemas.openxmlformats.org/officeDocument/2006/relationships/oleObject" Target="../embeddings/oleObject95.bin"/><Relationship Id="rId4" Type="http://schemas.openxmlformats.org/officeDocument/2006/relationships/tags" Target="../tags/tag207.xml"/><Relationship Id="rId9" Type="http://schemas.openxmlformats.org/officeDocument/2006/relationships/image" Target="../media/image112.emf"/><Relationship Id="rId14" Type="http://schemas.openxmlformats.org/officeDocument/2006/relationships/oleObject" Target="../embeddings/Microsoft_Word_97_-_2003___95.doc"/></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tags" Target="../tags/tag209.xml"/><Relationship Id="rId7" Type="http://schemas.openxmlformats.org/officeDocument/2006/relationships/image" Target="../media/image16.png"/><Relationship Id="rId2" Type="http://schemas.openxmlformats.org/officeDocument/2006/relationships/tags" Target="../tags/tag208.xml"/><Relationship Id="rId1" Type="http://schemas.openxmlformats.org/officeDocument/2006/relationships/vmlDrawing" Target="../drawings/vmlDrawing34.vml"/><Relationship Id="rId6" Type="http://schemas.openxmlformats.org/officeDocument/2006/relationships/slideLayout" Target="../slideLayouts/slideLayout6.xml"/><Relationship Id="rId5" Type="http://schemas.openxmlformats.org/officeDocument/2006/relationships/tags" Target="../tags/tag211.xml"/><Relationship Id="rId10" Type="http://schemas.openxmlformats.org/officeDocument/2006/relationships/image" Target="../media/image115.emf"/><Relationship Id="rId4" Type="http://schemas.openxmlformats.org/officeDocument/2006/relationships/tags" Target="../tags/tag210.xml"/><Relationship Id="rId9" Type="http://schemas.openxmlformats.org/officeDocument/2006/relationships/package" Target="../embeddings/Microsoft_Word___2.docx"/></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oleObject" Target="../embeddings/Microsoft_Word_97_-_2003___96.doc"/><Relationship Id="rId3" Type="http://schemas.openxmlformats.org/officeDocument/2006/relationships/tags" Target="../tags/tag213.xml"/><Relationship Id="rId7" Type="http://schemas.openxmlformats.org/officeDocument/2006/relationships/oleObject" Target="../embeddings/oleObject98.bin"/><Relationship Id="rId12" Type="http://schemas.openxmlformats.org/officeDocument/2006/relationships/image" Target="../media/image117.emf"/><Relationship Id="rId2" Type="http://schemas.openxmlformats.org/officeDocument/2006/relationships/tags" Target="../tags/tag212.xml"/><Relationship Id="rId1" Type="http://schemas.openxmlformats.org/officeDocument/2006/relationships/vmlDrawing" Target="../drawings/vmlDrawing35.vml"/><Relationship Id="rId6" Type="http://schemas.openxmlformats.org/officeDocument/2006/relationships/image" Target="../media/image16.png"/><Relationship Id="rId11" Type="http://schemas.openxmlformats.org/officeDocument/2006/relationships/oleObject" Target="../embeddings/Microsoft_Word_97_-_2003___97.doc"/><Relationship Id="rId5" Type="http://schemas.openxmlformats.org/officeDocument/2006/relationships/slideLayout" Target="../slideLayouts/slideLayout6.xml"/><Relationship Id="rId10" Type="http://schemas.openxmlformats.org/officeDocument/2006/relationships/oleObject" Target="../embeddings/oleObject99.bin"/><Relationship Id="rId4" Type="http://schemas.openxmlformats.org/officeDocument/2006/relationships/tags" Target="../tags/tag214.xml"/><Relationship Id="rId9" Type="http://schemas.openxmlformats.org/officeDocument/2006/relationships/image" Target="../media/image116.emf"/></Relationships>
</file>

<file path=ppt/slides/_rels/slide61.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216.xml"/><Relationship Id="rId7" Type="http://schemas.openxmlformats.org/officeDocument/2006/relationships/image" Target="../media/image20.png"/><Relationship Id="rId2" Type="http://schemas.openxmlformats.org/officeDocument/2006/relationships/tags" Target="../tags/tag215.xml"/><Relationship Id="rId1" Type="http://schemas.openxmlformats.org/officeDocument/2006/relationships/vmlDrawing" Target="../drawings/vmlDrawing36.vml"/><Relationship Id="rId6" Type="http://schemas.openxmlformats.org/officeDocument/2006/relationships/slideLayout" Target="../slideLayouts/slideLayout6.xml"/><Relationship Id="rId11" Type="http://schemas.openxmlformats.org/officeDocument/2006/relationships/image" Target="../media/image118.emf"/><Relationship Id="rId5" Type="http://schemas.openxmlformats.org/officeDocument/2006/relationships/tags" Target="../tags/tag218.xml"/><Relationship Id="rId10" Type="http://schemas.openxmlformats.org/officeDocument/2006/relationships/oleObject" Target="../embeddings/Microsoft_Word_97_-_2003___98.doc"/><Relationship Id="rId4" Type="http://schemas.openxmlformats.org/officeDocument/2006/relationships/tags" Target="../tags/tag217.xml"/><Relationship Id="rId9" Type="http://schemas.openxmlformats.org/officeDocument/2006/relationships/oleObject" Target="../embeddings/oleObject100.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Microsoft_Word_97_-_2003___99.doc"/><Relationship Id="rId13" Type="http://schemas.openxmlformats.org/officeDocument/2006/relationships/oleObject" Target="../embeddings/oleObject103.bin"/><Relationship Id="rId18" Type="http://schemas.openxmlformats.org/officeDocument/2006/relationships/image" Target="../media/image123.emf"/><Relationship Id="rId3" Type="http://schemas.openxmlformats.org/officeDocument/2006/relationships/tags" Target="../tags/tag220.xml"/><Relationship Id="rId21" Type="http://schemas.openxmlformats.org/officeDocument/2006/relationships/image" Target="../media/image124.emf"/><Relationship Id="rId7" Type="http://schemas.openxmlformats.org/officeDocument/2006/relationships/oleObject" Target="../embeddings/oleObject101.bin"/><Relationship Id="rId12" Type="http://schemas.openxmlformats.org/officeDocument/2006/relationships/image" Target="../media/image121.emf"/><Relationship Id="rId17" Type="http://schemas.openxmlformats.org/officeDocument/2006/relationships/oleObject" Target="../embeddings/Microsoft_Word_97_-_2003___102.doc"/><Relationship Id="rId2" Type="http://schemas.openxmlformats.org/officeDocument/2006/relationships/tags" Target="../tags/tag219.xml"/><Relationship Id="rId16" Type="http://schemas.openxmlformats.org/officeDocument/2006/relationships/oleObject" Target="../embeddings/oleObject104.bin"/><Relationship Id="rId20" Type="http://schemas.openxmlformats.org/officeDocument/2006/relationships/oleObject" Target="../embeddings/Microsoft_Word_97_-_2003___103.doc"/><Relationship Id="rId1" Type="http://schemas.openxmlformats.org/officeDocument/2006/relationships/vmlDrawing" Target="../drawings/vmlDrawing37.vml"/><Relationship Id="rId6" Type="http://schemas.openxmlformats.org/officeDocument/2006/relationships/image" Target="../media/image20.png"/><Relationship Id="rId11" Type="http://schemas.openxmlformats.org/officeDocument/2006/relationships/oleObject" Target="../embeddings/Microsoft_Word_97_-_2003___100.doc"/><Relationship Id="rId5" Type="http://schemas.openxmlformats.org/officeDocument/2006/relationships/slideLayout" Target="../slideLayouts/slideLayout6.xml"/><Relationship Id="rId15" Type="http://schemas.openxmlformats.org/officeDocument/2006/relationships/image" Target="../media/image122.emf"/><Relationship Id="rId10" Type="http://schemas.openxmlformats.org/officeDocument/2006/relationships/oleObject" Target="../embeddings/oleObject102.bin"/><Relationship Id="rId19" Type="http://schemas.openxmlformats.org/officeDocument/2006/relationships/oleObject" Target="../embeddings/oleObject105.bin"/><Relationship Id="rId4" Type="http://schemas.openxmlformats.org/officeDocument/2006/relationships/tags" Target="../tags/tag221.xml"/><Relationship Id="rId9" Type="http://schemas.openxmlformats.org/officeDocument/2006/relationships/image" Target="../media/image120.emf"/><Relationship Id="rId14" Type="http://schemas.openxmlformats.org/officeDocument/2006/relationships/oleObject" Target="../embeddings/Microsoft_Word_97_-_2003___101.doc"/></Relationships>
</file>

<file path=ppt/slides/_rels/slide63.xml.rels><?xml version="1.0" encoding="UTF-8" standalone="yes"?>
<Relationships xmlns="http://schemas.openxmlformats.org/package/2006/relationships"><Relationship Id="rId8" Type="http://schemas.openxmlformats.org/officeDocument/2006/relationships/package" Target="../embeddings/Microsoft_Word___3.docx"/><Relationship Id="rId3" Type="http://schemas.openxmlformats.org/officeDocument/2006/relationships/tags" Target="../tags/tag223.xml"/><Relationship Id="rId7" Type="http://schemas.openxmlformats.org/officeDocument/2006/relationships/oleObject" Target="../embeddings/oleObject106.bin"/><Relationship Id="rId2" Type="http://schemas.openxmlformats.org/officeDocument/2006/relationships/tags" Target="../tags/tag222.xml"/><Relationship Id="rId1" Type="http://schemas.openxmlformats.org/officeDocument/2006/relationships/vmlDrawing" Target="../drawings/vmlDrawing38.vml"/><Relationship Id="rId6" Type="http://schemas.openxmlformats.org/officeDocument/2006/relationships/slideLayout" Target="../slideLayouts/slideLayout8.xml"/><Relationship Id="rId5" Type="http://schemas.openxmlformats.org/officeDocument/2006/relationships/tags" Target="../tags/tag225.xml"/><Relationship Id="rId10" Type="http://schemas.openxmlformats.org/officeDocument/2006/relationships/image" Target="../media/image16.png"/><Relationship Id="rId4" Type="http://schemas.openxmlformats.org/officeDocument/2006/relationships/tags" Target="../tags/tag224.xml"/><Relationship Id="rId9" Type="http://schemas.openxmlformats.org/officeDocument/2006/relationships/image" Target="../media/image125.emf"/></Relationships>
</file>

<file path=ppt/slides/_rels/slide64.xml.rels><?xml version="1.0" encoding="UTF-8" standalone="yes"?>
<Relationships xmlns="http://schemas.openxmlformats.org/package/2006/relationships"><Relationship Id="rId8" Type="http://schemas.openxmlformats.org/officeDocument/2006/relationships/oleObject" Target="../embeddings/Microsoft_Word_97_-_2003___104.doc"/><Relationship Id="rId13" Type="http://schemas.openxmlformats.org/officeDocument/2006/relationships/oleObject" Target="../embeddings/oleObject109.bin"/><Relationship Id="rId3" Type="http://schemas.openxmlformats.org/officeDocument/2006/relationships/tags" Target="../tags/tag227.xml"/><Relationship Id="rId7" Type="http://schemas.openxmlformats.org/officeDocument/2006/relationships/oleObject" Target="../embeddings/oleObject107.bin"/><Relationship Id="rId12" Type="http://schemas.openxmlformats.org/officeDocument/2006/relationships/image" Target="../media/image127.emf"/><Relationship Id="rId2" Type="http://schemas.openxmlformats.org/officeDocument/2006/relationships/tags" Target="../tags/tag226.xml"/><Relationship Id="rId1" Type="http://schemas.openxmlformats.org/officeDocument/2006/relationships/vmlDrawing" Target="../drawings/vmlDrawing39.vml"/><Relationship Id="rId6" Type="http://schemas.openxmlformats.org/officeDocument/2006/relationships/image" Target="../media/image16.png"/><Relationship Id="rId11" Type="http://schemas.openxmlformats.org/officeDocument/2006/relationships/oleObject" Target="../embeddings/Microsoft_Word_97_-_2003___105.doc"/><Relationship Id="rId5" Type="http://schemas.openxmlformats.org/officeDocument/2006/relationships/slideLayout" Target="../slideLayouts/slideLayout6.xml"/><Relationship Id="rId15" Type="http://schemas.openxmlformats.org/officeDocument/2006/relationships/image" Target="../media/image128.emf"/><Relationship Id="rId10" Type="http://schemas.openxmlformats.org/officeDocument/2006/relationships/oleObject" Target="../embeddings/oleObject108.bin"/><Relationship Id="rId4" Type="http://schemas.openxmlformats.org/officeDocument/2006/relationships/tags" Target="../tags/tag228.xml"/><Relationship Id="rId9" Type="http://schemas.openxmlformats.org/officeDocument/2006/relationships/image" Target="../media/image126.emf"/><Relationship Id="rId14" Type="http://schemas.openxmlformats.org/officeDocument/2006/relationships/oleObject" Target="../embeddings/Microsoft_Word_97_-_2003___106.doc"/></Relationships>
</file>

<file path=ppt/slides/_rels/slide65.xml.rels><?xml version="1.0" encoding="UTF-8" standalone="yes"?>
<Relationships xmlns="http://schemas.openxmlformats.org/package/2006/relationships"><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tags" Target="../tags/tag229.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3.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3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emf"/><Relationship Id="rId5" Type="http://schemas.openxmlformats.org/officeDocument/2006/relationships/oleObject" Target="../embeddings/Microsoft_Word_97_-_2003___1.doc"/><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023\课件\同步\2024（秋）数学 选择性必修 第一册 人教A版（新教材新标准）学生用书（鲁津京琼粤……）\封面\封面封底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96" y="-19348"/>
            <a:ext cx="12260793" cy="68966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1"/>
            </p:custDataLst>
          </p:nvPr>
        </p:nvSpPr>
        <p:spPr>
          <a:xfrm flipV="1">
            <a:off x="0" y="1929765"/>
            <a:ext cx="12192000" cy="258889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
        <p:nvSpPr>
          <p:cNvPr id="2" name="矩形 1"/>
          <p:cNvSpPr/>
          <p:nvPr>
            <p:custDataLst>
              <p:tags r:id="rId2"/>
            </p:custDataLst>
          </p:nvPr>
        </p:nvSpPr>
        <p:spPr>
          <a:xfrm>
            <a:off x="855980" y="2492375"/>
            <a:ext cx="1216660" cy="1354455"/>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创新设计字体-01"/>
          <p:cNvPicPr>
            <a:picLocks noChangeAspect="1"/>
          </p:cNvPicPr>
          <p:nvPr>
            <p:custDataLst>
              <p:tags r:id="rId3"/>
            </p:custDataLst>
          </p:nvPr>
        </p:nvPicPr>
        <p:blipFill>
          <a:blip r:embed="rId7">
            <a:lum bright="100000"/>
          </a:blip>
          <a:stretch>
            <a:fillRect/>
          </a:stretch>
        </p:blipFill>
        <p:spPr>
          <a:xfrm>
            <a:off x="874078" y="2564765"/>
            <a:ext cx="1180465" cy="1209675"/>
          </a:xfrm>
          <a:prstGeom prst="rect">
            <a:avLst/>
          </a:prstGeom>
        </p:spPr>
      </p:pic>
      <p:sp>
        <p:nvSpPr>
          <p:cNvPr id="8" name="文本框 4"/>
          <p:cNvSpPr txBox="1"/>
          <p:nvPr>
            <p:custDataLst>
              <p:tags r:id="rId4"/>
            </p:custDataLst>
          </p:nvPr>
        </p:nvSpPr>
        <p:spPr>
          <a:xfrm>
            <a:off x="2372741" y="3042757"/>
            <a:ext cx="10057702" cy="830997"/>
          </a:xfrm>
          <a:prstGeom prst="rect">
            <a:avLst/>
          </a:prstGeom>
          <a:noFill/>
        </p:spPr>
        <p:txBody>
          <a:bodyPr wrap="square" rtlCol="0">
            <a:spAutoFit/>
            <a:scene3d>
              <a:camera prst="orthographicFront"/>
              <a:lightRig rig="threePt" dir="t"/>
            </a:scene3d>
            <a:sp3d contourW="12700"/>
          </a:bodyPr>
          <a:lstStyle/>
          <a:p>
            <a:pPr defTabSz="1218565">
              <a:lnSpc>
                <a:spcPct val="100000"/>
              </a:lnSpc>
              <a:tabLst>
                <a:tab pos="2600325" algn="l"/>
              </a:tabLst>
            </a:pPr>
            <a:r>
              <a:rPr lang="en-US" altLang="zh-CN"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2.5.2</a:t>
            </a:r>
            <a:r>
              <a:rPr lang="zh-CN" altLang="en-US"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　圆与圆的位置关系</a:t>
            </a:r>
            <a:endParaRPr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2374519" y="2507361"/>
            <a:ext cx="9808210" cy="46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pPr>
            <a:r>
              <a:rPr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二</a:t>
            </a:r>
            <a:r>
              <a:rPr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章 </a:t>
            </a:r>
            <a:r>
              <a:rPr lang="en-US"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直线与圆、圆与圆的位置</a:t>
            </a:r>
            <a:r>
              <a:rPr lang="zh-CN" altLang="en-US"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关系</a:t>
            </a:r>
            <a:endParaRPr lang="en-US" altLang="zh-CN"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58464"/>
            <a:ext cx="1611952" cy="346249"/>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温馨提示</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767087" y="1726184"/>
            <a:ext cx="11208911" cy="3017236"/>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利用代数法判断两圆位置关系时，当方程无解或一解时，无法判断两圆的位置关系</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在判断两圆的位置关系时，优先使用几何法</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两圆外离时有四条公切线，当两圆外切时有三条公切线，当两圆相交时有两条公切线，当两圆内切时只有一条公切线，当两圆内含时无公切线</a:t>
            </a:r>
            <a:r>
              <a:rPr lang="en-US" altLang="zh-CN" sz="2600" b="1" kern="100" dirty="0">
                <a:latin typeface="Times New Roman"/>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244666"/>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226822"/>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1</a:t>
            </a:r>
            <a:endParaRPr kumimoji="1" lang="zh-CN" altLang="en-US" sz="2000" b="1" dirty="0">
              <a:solidFill>
                <a:prstClr val="white"/>
              </a:solidFill>
              <a:latin typeface="微软雅黑" pitchFamily="34" charset="-122"/>
              <a:ea typeface="微软雅黑" pitchFamily="34" charset="-122"/>
            </a:endParaRPr>
          </a:p>
        </p:txBody>
      </p:sp>
      <p:sp>
        <p:nvSpPr>
          <p:cNvPr id="24" name="TextBox 19"/>
          <p:cNvSpPr txBox="1"/>
          <p:nvPr/>
        </p:nvSpPr>
        <p:spPr>
          <a:xfrm>
            <a:off x="2614168" y="1802511"/>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6" name="矩形 15"/>
          <p:cNvSpPr/>
          <p:nvPr>
            <p:custDataLst>
              <p:tags r:id="rId2"/>
            </p:custDataLst>
          </p:nvPr>
        </p:nvSpPr>
        <p:spPr>
          <a:xfrm>
            <a:off x="560960" y="2978201"/>
            <a:ext cx="9519919" cy="738664"/>
          </a:xfrm>
          <a:prstGeom prst="rect">
            <a:avLst/>
          </a:prstGeom>
        </p:spPr>
        <p:txBody>
          <a:bodyPr wrap="square">
            <a:spAutoFit/>
          </a:bodyPr>
          <a:lstStyle/>
          <a:p>
            <a:pPr algn="just">
              <a:lnSpc>
                <a:spcPct val="150000"/>
              </a:lnSpc>
              <a:spcAft>
                <a:spcPts val="0"/>
              </a:spcAft>
              <a:tabLst>
                <a:tab pos="2430780" algn="l"/>
              </a:tabLst>
            </a:pPr>
            <a:r>
              <a:rPr lang="zh-CN" altLang="zh-CN" sz="2800" b="1" kern="100" dirty="0">
                <a:latin typeface="Times New Roman"/>
                <a:ea typeface="黑体"/>
                <a:cs typeface="Times New Roman"/>
              </a:rPr>
              <a:t>法一</a:t>
            </a:r>
            <a:r>
              <a:rPr lang="zh-CN" altLang="zh-CN" sz="2800" b="1" kern="100" dirty="0">
                <a:latin typeface="Times New Roman"/>
                <a:ea typeface="宋体" pitchFamily="2" charset="-122"/>
                <a:cs typeface="Times New Roman"/>
              </a:rPr>
              <a:t>　画出两圆，如图所示，</a:t>
            </a:r>
            <a:endParaRPr lang="zh-CN" altLang="zh-CN" sz="1100" kern="100" dirty="0">
              <a:effectLst/>
              <a:latin typeface="宋体"/>
              <a:cs typeface="Courier New"/>
            </a:endParaRPr>
          </a:p>
        </p:txBody>
      </p:sp>
      <p:grpSp>
        <p:nvGrpSpPr>
          <p:cNvPr id="6" name="组合 5"/>
          <p:cNvGrpSpPr/>
          <p:nvPr/>
        </p:nvGrpSpPr>
        <p:grpSpPr>
          <a:xfrm>
            <a:off x="364871" y="2666492"/>
            <a:ext cx="11563858" cy="3677158"/>
            <a:chOff x="364871" y="2996946"/>
            <a:chExt cx="11563858" cy="3677158"/>
          </a:xfrm>
        </p:grpSpPr>
        <p:sp>
          <p:nvSpPr>
            <p:cNvPr id="15" name="圆角矩形 14"/>
            <p:cNvSpPr/>
            <p:nvPr>
              <p:custDataLst>
                <p:tags r:id="rId5"/>
              </p:custDataLst>
            </p:nvPr>
          </p:nvSpPr>
          <p:spPr>
            <a:xfrm>
              <a:off x="364871" y="3109976"/>
              <a:ext cx="11563858" cy="356412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5" name="组合 4"/>
            <p:cNvGrpSpPr/>
            <p:nvPr/>
          </p:nvGrpSpPr>
          <p:grpSpPr>
            <a:xfrm>
              <a:off x="810641" y="2996946"/>
              <a:ext cx="620395" cy="215900"/>
              <a:chOff x="810641" y="2996946"/>
              <a:chExt cx="620395" cy="215900"/>
            </a:xfrm>
          </p:grpSpPr>
          <p:sp>
            <p:nvSpPr>
              <p:cNvPr id="17" name="矩形 16"/>
              <p:cNvSpPr/>
              <p:nvPr>
                <p:custDataLst>
                  <p:tags r:id="rId6"/>
                </p:custDataLst>
              </p:nvPr>
            </p:nvSpPr>
            <p:spPr>
              <a:xfrm>
                <a:off x="810641" y="2996946"/>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7"/>
                </p:custDataLst>
              </p:nvPr>
            </p:nvPicPr>
            <p:blipFill>
              <a:blip r:embed="rId10"/>
              <a:stretch>
                <a:fillRect/>
              </a:stretch>
            </p:blipFill>
            <p:spPr>
              <a:xfrm>
                <a:off x="925576" y="2996946"/>
                <a:ext cx="433070" cy="201930"/>
              </a:xfrm>
              <a:prstGeom prst="rect">
                <a:avLst/>
              </a:prstGeom>
            </p:spPr>
          </p:pic>
        </p:grpSp>
      </p:grpSp>
      <p:sp>
        <p:nvSpPr>
          <p:cNvPr id="11" name="矩形 10"/>
          <p:cNvSpPr/>
          <p:nvPr/>
        </p:nvSpPr>
        <p:spPr>
          <a:xfrm>
            <a:off x="368738" y="658876"/>
            <a:ext cx="11198621" cy="1892826"/>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pitchFamily="18" charset="0"/>
                <a:cs typeface="Courier New"/>
              </a:rPr>
              <a:t>(1</a:t>
            </a:r>
            <a:r>
              <a:rPr lang="en-US" altLang="zh-CN" sz="2600" b="1" kern="100" dirty="0" smtClean="0">
                <a:latin typeface="Times New Roman" pitchFamily="18" charset="0"/>
                <a:cs typeface="Courier New"/>
              </a:rPr>
              <a:t>)</a:t>
            </a:r>
            <a:r>
              <a:rPr lang="en-US" altLang="zh-CN" sz="2600" b="1" kern="100" dirty="0" smtClean="0">
                <a:latin typeface="Times New Roman"/>
                <a:ea typeface="楷体_GB2312"/>
              </a:rPr>
              <a:t>(</a:t>
            </a:r>
            <a:r>
              <a:rPr lang="zh-CN" altLang="zh-CN" sz="2600" b="1" kern="100" dirty="0">
                <a:latin typeface="Times New Roman"/>
                <a:ea typeface="宋体" pitchFamily="2" charset="-122"/>
                <a:cs typeface="Times New Roman"/>
              </a:rPr>
              <a:t>链接教材</a:t>
            </a:r>
            <a:r>
              <a:rPr lang="en-US" altLang="zh-CN" sz="2600" b="1" kern="100" dirty="0">
                <a:latin typeface="Times New Roman"/>
                <a:ea typeface="宋体" pitchFamily="2" charset="-122"/>
              </a:rPr>
              <a:t>P96</a:t>
            </a:r>
            <a:r>
              <a:rPr lang="zh-CN" altLang="zh-CN" sz="2600" b="1" kern="100" dirty="0">
                <a:latin typeface="Times New Roman"/>
                <a:ea typeface="宋体" pitchFamily="2" charset="-122"/>
                <a:cs typeface="Times New Roman"/>
              </a:rPr>
              <a:t>例</a:t>
            </a:r>
            <a:r>
              <a:rPr lang="en-US" altLang="zh-CN" sz="2600" b="1" kern="100" dirty="0">
                <a:latin typeface="Times New Roman"/>
                <a:ea typeface="宋体" pitchFamily="2" charset="-122"/>
              </a:rPr>
              <a:t>5</a:t>
            </a:r>
            <a:r>
              <a:rPr lang="en-US" altLang="zh-CN" sz="2600" b="1" kern="100" dirty="0">
                <a:latin typeface="Times New Roman"/>
                <a:ea typeface="楷体_GB2312"/>
              </a:rPr>
              <a:t>)</a:t>
            </a:r>
            <a:r>
              <a:rPr lang="zh-CN" altLang="zh-CN" sz="2600" b="1" kern="100" dirty="0" smtClean="0">
                <a:latin typeface="Times New Roman" pitchFamily="18" charset="0"/>
                <a:cs typeface="Times New Roman"/>
              </a:rPr>
              <a:t>已知</a:t>
            </a:r>
            <a:r>
              <a:rPr lang="zh-CN" altLang="zh-CN" sz="2600" b="1" kern="100" dirty="0">
                <a:latin typeface="Times New Roman" pitchFamily="18" charset="0"/>
                <a:cs typeface="Times New Roman"/>
              </a:rPr>
              <a:t>圆</a:t>
            </a:r>
            <a:r>
              <a:rPr lang="en-US" altLang="zh-CN" sz="2600" b="1" i="1" kern="100" dirty="0">
                <a:latin typeface="Times New Roman" pitchFamily="18" charset="0"/>
                <a:cs typeface="Courier New"/>
              </a:rPr>
              <a:t>C</a:t>
            </a:r>
            <a:r>
              <a:rPr lang="en-US" altLang="zh-CN" sz="2600" b="1" kern="100" baseline="-25000" dirty="0">
                <a:latin typeface="Times New Roman" pitchFamily="18" charset="0"/>
                <a:cs typeface="Courier New"/>
              </a:rPr>
              <a:t>1</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x</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y</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1</a:t>
            </a:r>
            <a:r>
              <a:rPr lang="zh-CN" altLang="zh-CN" sz="2600" b="1" kern="100" dirty="0">
                <a:latin typeface="Times New Roman" pitchFamily="18" charset="0"/>
                <a:cs typeface="Times New Roman"/>
              </a:rPr>
              <a:t>与圆</a:t>
            </a:r>
            <a:r>
              <a:rPr lang="en-US" altLang="zh-CN" sz="2600" b="1" i="1" kern="100" dirty="0">
                <a:latin typeface="Times New Roman" pitchFamily="18" charset="0"/>
                <a:cs typeface="Courier New"/>
              </a:rPr>
              <a:t>C</a:t>
            </a:r>
            <a:r>
              <a:rPr lang="en-US" altLang="zh-CN" sz="2600" b="1" kern="100" baseline="-25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x</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2)</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y</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2)</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1</a:t>
            </a:r>
            <a:r>
              <a:rPr lang="zh-CN" altLang="zh-CN" sz="2600" b="1" kern="100" dirty="0">
                <a:latin typeface="Times New Roman" pitchFamily="18" charset="0"/>
                <a:cs typeface="Times New Roman"/>
              </a:rPr>
              <a:t>，则圆</a:t>
            </a:r>
            <a:r>
              <a:rPr lang="en-US" altLang="zh-CN" sz="2600" b="1" i="1" kern="100" dirty="0">
                <a:latin typeface="Times New Roman" pitchFamily="18" charset="0"/>
                <a:cs typeface="Courier New"/>
              </a:rPr>
              <a:t>C</a:t>
            </a:r>
            <a:r>
              <a:rPr lang="en-US" altLang="zh-CN" sz="2600" b="1" kern="100" baseline="-25000" dirty="0">
                <a:latin typeface="Times New Roman" pitchFamily="18" charset="0"/>
                <a:cs typeface="Courier New"/>
              </a:rPr>
              <a:t>1</a:t>
            </a:r>
            <a:r>
              <a:rPr lang="zh-CN" altLang="zh-CN" sz="2600" b="1" kern="100" dirty="0">
                <a:latin typeface="Times New Roman" pitchFamily="18" charset="0"/>
                <a:cs typeface="Times New Roman"/>
              </a:rPr>
              <a:t>与</a:t>
            </a:r>
            <a:r>
              <a:rPr lang="en-US" altLang="zh-CN" sz="2600" b="1" i="1" kern="100" dirty="0">
                <a:latin typeface="Times New Roman" pitchFamily="18" charset="0"/>
                <a:cs typeface="Courier New"/>
              </a:rPr>
              <a:t>C</a:t>
            </a:r>
            <a:r>
              <a:rPr lang="en-US" altLang="zh-CN" sz="2600" b="1" kern="100" baseline="-25000" dirty="0">
                <a:latin typeface="Times New Roman" pitchFamily="18" charset="0"/>
                <a:cs typeface="Courier New"/>
              </a:rPr>
              <a:t>2</a:t>
            </a:r>
            <a:r>
              <a:rPr lang="zh-CN" altLang="zh-CN" sz="2600" b="1" kern="100" dirty="0">
                <a:latin typeface="Times New Roman" pitchFamily="18" charset="0"/>
                <a:cs typeface="Times New Roman"/>
              </a:rPr>
              <a:t>的位置关系是</a:t>
            </a:r>
            <a:endParaRPr lang="zh-CN" altLang="zh-CN" sz="1050" kern="100" dirty="0">
              <a:latin typeface="Times New Roman" pitchFamily="18" charset="0"/>
              <a:cs typeface="Courier New"/>
            </a:endParaRPr>
          </a:p>
          <a:p>
            <a:pPr algn="just">
              <a:lnSpc>
                <a:spcPct val="150000"/>
              </a:lnSpc>
              <a:spcAft>
                <a:spcPts val="0"/>
              </a:spcAft>
              <a:tabLst>
                <a:tab pos="2430780" algn="l"/>
              </a:tabLst>
            </a:pPr>
            <a:r>
              <a:rPr lang="en-US" altLang="zh-CN" sz="2600" b="1" kern="100" dirty="0">
                <a:latin typeface="Times New Roman" pitchFamily="18" charset="0"/>
                <a:cs typeface="Courier New"/>
              </a:rPr>
              <a:t>A.</a:t>
            </a:r>
            <a:r>
              <a:rPr lang="zh-CN" altLang="zh-CN" sz="2600" b="1" kern="100" dirty="0">
                <a:latin typeface="Times New Roman" pitchFamily="18" charset="0"/>
                <a:cs typeface="Times New Roman"/>
              </a:rPr>
              <a:t>相交</a:t>
            </a:r>
            <a:r>
              <a:rPr lang="zh-CN" altLang="zh-CN" sz="2600" b="1" kern="100" dirty="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B.</a:t>
            </a:r>
            <a:r>
              <a:rPr lang="zh-CN" altLang="zh-CN" sz="2600" b="1" kern="100" dirty="0">
                <a:latin typeface="Times New Roman" pitchFamily="18" charset="0"/>
                <a:cs typeface="Times New Roman"/>
              </a:rPr>
              <a:t>外离</a:t>
            </a:r>
            <a:r>
              <a:rPr lang="en-US" altLang="zh-CN" sz="2600" b="1" kern="100" dirty="0">
                <a:latin typeface="Times New Roman" pitchFamily="18" charset="0"/>
                <a:cs typeface="Courier New"/>
              </a:rPr>
              <a:t>  </a:t>
            </a:r>
            <a:r>
              <a:rPr lang="en-US" altLang="zh-CN" sz="2600" b="1" kern="100" dirty="0" smtClean="0">
                <a:latin typeface="Times New Roman" pitchFamily="18" charset="0"/>
                <a:cs typeface="Courier New"/>
              </a:rPr>
              <a:t>		C</a:t>
            </a:r>
            <a:r>
              <a:rPr lang="en-US" altLang="zh-CN" sz="2600" b="1" kern="100" dirty="0">
                <a:latin typeface="Times New Roman" pitchFamily="18" charset="0"/>
                <a:cs typeface="Courier New"/>
              </a:rPr>
              <a:t>.</a:t>
            </a:r>
            <a:r>
              <a:rPr lang="zh-CN" altLang="zh-CN" sz="2600" b="1" kern="100" dirty="0">
                <a:latin typeface="Times New Roman" pitchFamily="18" charset="0"/>
                <a:cs typeface="Times New Roman"/>
              </a:rPr>
              <a:t>外切</a:t>
            </a:r>
            <a:r>
              <a:rPr lang="zh-CN" altLang="zh-CN" sz="2600" b="1" kern="100" dirty="0">
                <a:latin typeface="Times New Roman" pitchFamily="18" charset="0"/>
                <a:ea typeface="Times New Roman"/>
                <a:cs typeface="Courier New"/>
              </a:rPr>
              <a:t> </a:t>
            </a:r>
            <a:r>
              <a:rPr lang="en-US" altLang="zh-CN" sz="2600" b="1" kern="100" dirty="0" smtClean="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D.</a:t>
            </a:r>
            <a:r>
              <a:rPr lang="zh-CN" altLang="zh-CN" sz="2600" b="1" kern="100" dirty="0">
                <a:latin typeface="Times New Roman" pitchFamily="18" charset="0"/>
                <a:cs typeface="Times New Roman"/>
              </a:rPr>
              <a:t>内含</a:t>
            </a:r>
            <a:endParaRPr lang="zh-CN" altLang="zh-CN" sz="1050" kern="100" dirty="0">
              <a:effectLst/>
              <a:latin typeface="Times New Roman" pitchFamily="18" charset="0"/>
              <a:cs typeface="Courier New"/>
            </a:endParaRPr>
          </a:p>
        </p:txBody>
      </p:sp>
      <p:pic>
        <p:nvPicPr>
          <p:cNvPr id="5122" name="Picture 2" descr="B1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07817" y="2996946"/>
            <a:ext cx="2204885" cy="2100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custDataLst>
              <p:tags r:id="rId3"/>
            </p:custDataLst>
          </p:nvPr>
        </p:nvSpPr>
        <p:spPr>
          <a:xfrm>
            <a:off x="498348" y="3617212"/>
            <a:ext cx="9519919" cy="738664"/>
          </a:xfrm>
          <a:prstGeom prst="rect">
            <a:avLst/>
          </a:prstGeom>
        </p:spPr>
        <p:txBody>
          <a:bodyPr wrap="square">
            <a:spAutoFit/>
          </a:bodyPr>
          <a:lstStyle/>
          <a:p>
            <a:pPr algn="just">
              <a:lnSpc>
                <a:spcPct val="150000"/>
              </a:lnSpc>
              <a:spcAft>
                <a:spcPts val="0"/>
              </a:spcAft>
              <a:tabLst>
                <a:tab pos="2430780" algn="l"/>
              </a:tabLst>
            </a:pPr>
            <a:r>
              <a:rPr lang="zh-CN" altLang="zh-CN" sz="2800" b="1" kern="100" dirty="0">
                <a:latin typeface="Times New Roman"/>
                <a:ea typeface="宋体" pitchFamily="2" charset="-122"/>
                <a:cs typeface="Times New Roman"/>
              </a:rPr>
              <a:t>由图可直观得出两圆外离</a:t>
            </a:r>
            <a:r>
              <a:rPr lang="en-US" altLang="zh-CN" sz="2800" b="1" kern="100" dirty="0">
                <a:latin typeface="Times New Roman"/>
                <a:ea typeface="宋体" pitchFamily="2" charset="-122"/>
                <a:cs typeface="Courier New"/>
              </a:rPr>
              <a:t>.</a:t>
            </a:r>
            <a:endParaRPr lang="zh-CN" altLang="zh-CN" sz="1100" kern="100" dirty="0">
              <a:effectLst/>
              <a:latin typeface="宋体"/>
              <a:cs typeface="Courier New"/>
            </a:endParaRPr>
          </a:p>
        </p:txBody>
      </p:sp>
      <p:sp>
        <p:nvSpPr>
          <p:cNvPr id="14" name="矩形 13"/>
          <p:cNvSpPr/>
          <p:nvPr>
            <p:custDataLst>
              <p:tags r:id="rId4"/>
            </p:custDataLst>
          </p:nvPr>
        </p:nvSpPr>
        <p:spPr>
          <a:xfrm>
            <a:off x="536448" y="4246243"/>
            <a:ext cx="9519919" cy="738664"/>
          </a:xfrm>
          <a:prstGeom prst="rect">
            <a:avLst/>
          </a:prstGeom>
        </p:spPr>
        <p:txBody>
          <a:bodyPr wrap="square">
            <a:spAutoFit/>
          </a:bodyPr>
          <a:lstStyle/>
          <a:p>
            <a:pPr algn="just">
              <a:lnSpc>
                <a:spcPct val="150000"/>
              </a:lnSpc>
              <a:spcAft>
                <a:spcPts val="0"/>
              </a:spcAft>
              <a:tabLst>
                <a:tab pos="2430780" algn="l"/>
              </a:tabLst>
            </a:pPr>
            <a:r>
              <a:rPr lang="zh-CN" altLang="zh-CN" sz="2800" b="1" kern="100" dirty="0">
                <a:latin typeface="Times New Roman"/>
                <a:ea typeface="黑体"/>
                <a:cs typeface="Times New Roman"/>
              </a:rPr>
              <a:t>法二</a:t>
            </a:r>
            <a:r>
              <a:rPr lang="zh-CN" altLang="zh-CN" sz="2800" b="1" kern="100" dirty="0">
                <a:latin typeface="Times New Roman"/>
                <a:ea typeface="宋体" pitchFamily="2" charset="-122"/>
                <a:cs typeface="Times New Roman"/>
              </a:rPr>
              <a:t>　根据题意，可知圆</a:t>
            </a:r>
            <a:r>
              <a:rPr lang="en-US" altLang="zh-CN" sz="2800" b="1" i="1" kern="100" dirty="0">
                <a:latin typeface="Times New Roman"/>
                <a:ea typeface="宋体" pitchFamily="2" charset="-122"/>
                <a:cs typeface="Courier New"/>
              </a:rPr>
              <a:t>C</a:t>
            </a:r>
            <a:r>
              <a:rPr lang="en-US" altLang="zh-CN" sz="2800" b="1" kern="100" baseline="-25000" dirty="0">
                <a:latin typeface="Times New Roman"/>
                <a:ea typeface="宋体" pitchFamily="2" charset="-122"/>
                <a:cs typeface="Courier New"/>
              </a:rPr>
              <a:t>1</a:t>
            </a:r>
            <a:r>
              <a:rPr lang="zh-CN" altLang="zh-CN" sz="2800" b="1" kern="100" dirty="0">
                <a:latin typeface="Times New Roman"/>
                <a:ea typeface="宋体" pitchFamily="2" charset="-122"/>
                <a:cs typeface="Times New Roman"/>
              </a:rPr>
              <a:t>的半径</a:t>
            </a:r>
            <a:r>
              <a:rPr lang="en-US" altLang="zh-CN" sz="2800" b="1" i="1" kern="100" dirty="0">
                <a:latin typeface="Times New Roman"/>
                <a:ea typeface="宋体" pitchFamily="2" charset="-122"/>
                <a:cs typeface="Courier New"/>
              </a:rPr>
              <a:t>r</a:t>
            </a:r>
            <a:r>
              <a:rPr lang="en-US" altLang="zh-CN" sz="2800" b="1" kern="100" baseline="-25000" dirty="0">
                <a:latin typeface="Times New Roman"/>
                <a:ea typeface="宋体" pitchFamily="2" charset="-122"/>
                <a:cs typeface="Courier New"/>
              </a:rPr>
              <a:t>1</a:t>
            </a:r>
            <a:r>
              <a:rPr lang="zh-CN" altLang="zh-CN" sz="2800" b="1" kern="100" dirty="0">
                <a:latin typeface="Times New Roman"/>
                <a:ea typeface="宋体" pitchFamily="2" charset="-122"/>
                <a:cs typeface="Times New Roman"/>
              </a:rPr>
              <a:t>＝</a:t>
            </a:r>
            <a:r>
              <a:rPr lang="en-US" altLang="zh-CN" sz="2800" b="1" kern="100" dirty="0">
                <a:latin typeface="Times New Roman"/>
                <a:ea typeface="宋体" pitchFamily="2" charset="-122"/>
                <a:cs typeface="Courier New"/>
              </a:rPr>
              <a:t>1</a:t>
            </a:r>
            <a:r>
              <a:rPr lang="zh-CN" altLang="zh-CN" sz="2800" b="1" kern="100" dirty="0">
                <a:latin typeface="Times New Roman"/>
                <a:ea typeface="宋体" pitchFamily="2" charset="-122"/>
                <a:cs typeface="Times New Roman"/>
              </a:rPr>
              <a:t>，</a:t>
            </a:r>
            <a:endParaRPr lang="zh-CN" altLang="zh-CN" sz="110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20964288"/>
              </p:ext>
            </p:extLst>
          </p:nvPr>
        </p:nvGraphicFramePr>
        <p:xfrm>
          <a:off x="561975" y="5124450"/>
          <a:ext cx="11201400" cy="571500"/>
        </p:xfrm>
        <a:graphic>
          <a:graphicData uri="http://schemas.openxmlformats.org/presentationml/2006/ole">
            <mc:AlternateContent xmlns:mc="http://schemas.openxmlformats.org/markup-compatibility/2006">
              <mc:Choice xmlns:v="urn:schemas-microsoft-com:vml" Requires="v">
                <p:oleObj spid="_x0000_s5153" name="Document" r:id="rId13" imgW="11497045" imgH="593425" progId="Word.Document.8">
                  <p:embed/>
                </p:oleObj>
              </mc:Choice>
              <mc:Fallback>
                <p:oleObj name="Document" r:id="rId13" imgW="11497045" imgH="593425" progId="Word.Document.8">
                  <p:embed/>
                  <p:pic>
                    <p:nvPicPr>
                      <p:cNvPr id="0" name=""/>
                      <p:cNvPicPr/>
                      <p:nvPr/>
                    </p:nvPicPr>
                    <p:blipFill>
                      <a:blip r:embed="rId14"/>
                      <a:stretch>
                        <a:fillRect/>
                      </a:stretch>
                    </p:blipFill>
                    <p:spPr>
                      <a:xfrm>
                        <a:off x="561975" y="5124450"/>
                        <a:ext cx="11201400" cy="571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330341244"/>
              </p:ext>
            </p:extLst>
          </p:nvPr>
        </p:nvGraphicFramePr>
        <p:xfrm>
          <a:off x="600075" y="5773738"/>
          <a:ext cx="11028363" cy="558800"/>
        </p:xfrm>
        <a:graphic>
          <a:graphicData uri="http://schemas.openxmlformats.org/presentationml/2006/ole">
            <mc:AlternateContent xmlns:mc="http://schemas.openxmlformats.org/markup-compatibility/2006">
              <mc:Choice xmlns:v="urn:schemas-microsoft-com:vml" Requires="v">
                <p:oleObj spid="_x0000_s5154" name="Document" r:id="rId16" imgW="11497045" imgH="593425" progId="Word.Document.8">
                  <p:embed/>
                </p:oleObj>
              </mc:Choice>
              <mc:Fallback>
                <p:oleObj name="Document" r:id="rId16" imgW="11497045" imgH="593425" progId="Word.Document.8">
                  <p:embed/>
                  <p:pic>
                    <p:nvPicPr>
                      <p:cNvPr id="0" name=""/>
                      <p:cNvPicPr/>
                      <p:nvPr/>
                    </p:nvPicPr>
                    <p:blipFill>
                      <a:blip r:embed="rId17"/>
                      <a:stretch>
                        <a:fillRect/>
                      </a:stretch>
                    </p:blipFill>
                    <p:spPr>
                      <a:xfrm>
                        <a:off x="600075" y="5773738"/>
                        <a:ext cx="11028363" cy="5588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blinds(horizontal)">
                                      <p:cBhvr>
                                        <p:cTn id="20" dur="500"/>
                                        <p:tgtEl>
                                          <p:spTgt spid="51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linds(horizontal)">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6"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19"/>
          <p:cNvSpPr txBox="1"/>
          <p:nvPr/>
        </p:nvSpPr>
        <p:spPr>
          <a:xfrm>
            <a:off x="5574979" y="124968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9" name="矩形 8"/>
          <p:cNvSpPr/>
          <p:nvPr/>
        </p:nvSpPr>
        <p:spPr>
          <a:xfrm>
            <a:off x="224473" y="137922"/>
            <a:ext cx="11537950" cy="1892826"/>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zh-CN" altLang="zh-CN" sz="2600" b="1" kern="100" dirty="0">
                <a:latin typeface="Times New Roman"/>
                <a:cs typeface="Times New Roman"/>
              </a:rPr>
              <a:t>恰有三条公切线，则实数</a:t>
            </a:r>
            <a:r>
              <a:rPr lang="en-US" altLang="zh-CN" sz="2600" b="1" i="1" kern="100" dirty="0">
                <a:latin typeface="Times New Roman"/>
                <a:cs typeface="Courier New"/>
              </a:rPr>
              <a:t>a</a:t>
            </a:r>
            <a:r>
              <a:rPr lang="zh-CN" altLang="zh-CN" sz="2600" b="1" kern="100" dirty="0">
                <a:latin typeface="Times New Roman"/>
                <a:cs typeface="Times New Roman"/>
              </a:rPr>
              <a:t>的值</a:t>
            </a:r>
            <a:r>
              <a:rPr lang="zh-CN" altLang="zh-CN" sz="2600" b="1" kern="100" dirty="0" smtClean="0">
                <a:latin typeface="Times New Roman"/>
                <a:cs typeface="Times New Roman"/>
              </a:rPr>
              <a:t>是</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A.4 	B.6  </a:t>
            </a:r>
            <a:r>
              <a:rPr lang="en-US" altLang="zh-CN" sz="2600" b="1" kern="100" dirty="0" smtClean="0">
                <a:latin typeface="Times New Roman"/>
                <a:cs typeface="Courier New"/>
              </a:rPr>
              <a:t>			C.16 </a:t>
            </a:r>
            <a:r>
              <a:rPr lang="en-US" altLang="zh-CN" sz="2600" b="1" kern="100" dirty="0">
                <a:latin typeface="Times New Roman"/>
                <a:cs typeface="Courier New"/>
              </a:rPr>
              <a:t>	</a:t>
            </a:r>
            <a:r>
              <a:rPr lang="en-US" altLang="zh-CN" sz="2600" b="1" kern="100" dirty="0" smtClean="0">
                <a:latin typeface="Times New Roman"/>
                <a:cs typeface="Courier New"/>
              </a:rPr>
              <a:t>		D.36</a:t>
            </a:r>
            <a:endParaRPr lang="zh-CN" altLang="zh-CN" sz="1050" kern="100" dirty="0">
              <a:effectLst/>
              <a:latin typeface="宋体"/>
              <a:cs typeface="Courier New"/>
            </a:endParaRPr>
          </a:p>
        </p:txBody>
      </p:sp>
      <p:sp>
        <p:nvSpPr>
          <p:cNvPr id="10" name="矩形 9"/>
          <p:cNvSpPr/>
          <p:nvPr>
            <p:custDataLst>
              <p:tags r:id="rId2"/>
            </p:custDataLst>
          </p:nvPr>
        </p:nvSpPr>
        <p:spPr>
          <a:xfrm>
            <a:off x="541910" y="2431339"/>
            <a:ext cx="9519919" cy="738664"/>
          </a:xfrm>
          <a:prstGeom prst="rect">
            <a:avLst/>
          </a:prstGeom>
        </p:spPr>
        <p:txBody>
          <a:bodyPr wrap="square">
            <a:spAutoFit/>
          </a:bodyPr>
          <a:lstStyle/>
          <a:p>
            <a:pPr algn="just">
              <a:lnSpc>
                <a:spcPct val="150000"/>
              </a:lnSpc>
              <a:spcAft>
                <a:spcPts val="0"/>
              </a:spcAft>
              <a:tabLst>
                <a:tab pos="2430780" algn="l"/>
              </a:tabLst>
            </a:pPr>
            <a:r>
              <a:rPr lang="zh-CN" altLang="zh-CN" sz="2800" b="1" kern="100" dirty="0">
                <a:latin typeface="Times New Roman"/>
                <a:ea typeface="宋体" pitchFamily="2" charset="-122"/>
                <a:cs typeface="Times New Roman"/>
              </a:rPr>
              <a:t>圆</a:t>
            </a:r>
            <a:r>
              <a:rPr lang="en-US" altLang="zh-CN" sz="2800" b="1" i="1" kern="100" dirty="0">
                <a:latin typeface="Times New Roman"/>
                <a:ea typeface="宋体" pitchFamily="2" charset="-122"/>
              </a:rPr>
              <a:t>C</a:t>
            </a:r>
            <a:r>
              <a:rPr lang="en-US" altLang="zh-CN" sz="2800" b="1" kern="100" baseline="-25000" dirty="0">
                <a:latin typeface="Times New Roman"/>
                <a:ea typeface="宋体" pitchFamily="2" charset="-122"/>
              </a:rPr>
              <a:t>1</a:t>
            </a:r>
            <a:r>
              <a:rPr lang="zh-CN" altLang="zh-CN" sz="2800" b="1" kern="100" dirty="0">
                <a:latin typeface="Times New Roman"/>
                <a:ea typeface="宋体" pitchFamily="2" charset="-122"/>
                <a:cs typeface="Times New Roman"/>
              </a:rPr>
              <a:t>的标准方程为</a:t>
            </a:r>
            <a:r>
              <a:rPr lang="en-US" altLang="zh-CN" sz="2800" b="1" kern="100" dirty="0">
                <a:latin typeface="Times New Roman"/>
                <a:ea typeface="宋体" pitchFamily="2" charset="-122"/>
              </a:rPr>
              <a:t>(</a:t>
            </a:r>
            <a:r>
              <a:rPr lang="en-US" altLang="zh-CN" sz="2800" b="1" i="1" kern="100" dirty="0">
                <a:latin typeface="Times New Roman"/>
                <a:ea typeface="宋体" pitchFamily="2" charset="-122"/>
              </a:rPr>
              <a:t>x</a:t>
            </a:r>
            <a:r>
              <a:rPr lang="zh-CN" altLang="zh-CN" sz="2800" b="1" kern="100" dirty="0">
                <a:latin typeface="Times New Roman"/>
                <a:ea typeface="宋体" pitchFamily="2" charset="-122"/>
                <a:cs typeface="Times New Roman"/>
              </a:rPr>
              <a:t>－</a:t>
            </a:r>
            <a:r>
              <a:rPr lang="en-US" altLang="zh-CN" sz="2800" b="1" kern="100" dirty="0">
                <a:latin typeface="Times New Roman"/>
                <a:ea typeface="宋体" pitchFamily="2" charset="-122"/>
              </a:rPr>
              <a:t>2)</a:t>
            </a:r>
            <a:r>
              <a:rPr lang="en-US" altLang="zh-CN" sz="2800" b="1" kern="100" baseline="30000" dirty="0">
                <a:latin typeface="Times New Roman"/>
                <a:ea typeface="宋体" pitchFamily="2" charset="-122"/>
              </a:rPr>
              <a:t>2</a:t>
            </a:r>
            <a:r>
              <a:rPr lang="zh-CN" altLang="zh-CN" sz="2800" b="1" kern="100" dirty="0">
                <a:latin typeface="Times New Roman"/>
                <a:ea typeface="宋体" pitchFamily="2" charset="-122"/>
                <a:cs typeface="Times New Roman"/>
              </a:rPr>
              <a:t>＋</a:t>
            </a:r>
            <a:r>
              <a:rPr lang="en-US" altLang="zh-CN" sz="2800" b="1" i="1" kern="100" dirty="0">
                <a:latin typeface="Times New Roman"/>
                <a:ea typeface="宋体" pitchFamily="2" charset="-122"/>
              </a:rPr>
              <a:t>y</a:t>
            </a:r>
            <a:r>
              <a:rPr lang="en-US" altLang="zh-CN" sz="2800" b="1" kern="100" baseline="30000" dirty="0">
                <a:latin typeface="Times New Roman"/>
                <a:ea typeface="宋体" pitchFamily="2" charset="-122"/>
              </a:rPr>
              <a:t>2</a:t>
            </a:r>
            <a:r>
              <a:rPr lang="zh-CN" altLang="zh-CN" sz="2800" b="1" kern="100" dirty="0">
                <a:latin typeface="Times New Roman"/>
                <a:ea typeface="宋体" pitchFamily="2" charset="-122"/>
                <a:cs typeface="Times New Roman"/>
              </a:rPr>
              <a:t>＝</a:t>
            </a:r>
            <a:r>
              <a:rPr lang="en-US" altLang="zh-CN" sz="2800" b="1" kern="100" dirty="0">
                <a:latin typeface="Times New Roman"/>
                <a:ea typeface="宋体" pitchFamily="2" charset="-122"/>
              </a:rPr>
              <a:t>1</a:t>
            </a:r>
            <a:r>
              <a:rPr lang="zh-CN" altLang="zh-CN" sz="2800" b="1" kern="100" dirty="0">
                <a:latin typeface="Times New Roman"/>
                <a:ea typeface="宋体" pitchFamily="2" charset="-122"/>
                <a:cs typeface="Times New Roman"/>
              </a:rPr>
              <a:t>，</a:t>
            </a:r>
            <a:endParaRPr lang="zh-CN" altLang="zh-CN" sz="1100" kern="100" dirty="0">
              <a:effectLst/>
              <a:latin typeface="宋体"/>
              <a:cs typeface="Courier New"/>
            </a:endParaRPr>
          </a:p>
        </p:txBody>
      </p:sp>
      <p:grpSp>
        <p:nvGrpSpPr>
          <p:cNvPr id="12" name="组合 11"/>
          <p:cNvGrpSpPr/>
          <p:nvPr/>
        </p:nvGrpSpPr>
        <p:grpSpPr>
          <a:xfrm>
            <a:off x="364871" y="2132838"/>
            <a:ext cx="11563858" cy="3240404"/>
            <a:chOff x="364871" y="2996946"/>
            <a:chExt cx="11563858" cy="3240404"/>
          </a:xfrm>
        </p:grpSpPr>
        <p:sp>
          <p:nvSpPr>
            <p:cNvPr id="13" name="圆角矩形 12"/>
            <p:cNvSpPr/>
            <p:nvPr>
              <p:custDataLst>
                <p:tags r:id="rId4"/>
              </p:custDataLst>
            </p:nvPr>
          </p:nvSpPr>
          <p:spPr>
            <a:xfrm>
              <a:off x="364871" y="3109975"/>
              <a:ext cx="11563858" cy="3127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810641" y="2996946"/>
              <a:ext cx="620395" cy="215900"/>
              <a:chOff x="810641" y="2996946"/>
              <a:chExt cx="620395" cy="215900"/>
            </a:xfrm>
          </p:grpSpPr>
          <p:sp>
            <p:nvSpPr>
              <p:cNvPr id="19" name="矩形 18"/>
              <p:cNvSpPr/>
              <p:nvPr>
                <p:custDataLst>
                  <p:tags r:id="rId5"/>
                </p:custDataLst>
              </p:nvPr>
            </p:nvSpPr>
            <p:spPr>
              <a:xfrm>
                <a:off x="810641" y="2996946"/>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6"/>
                </p:custDataLst>
              </p:nvPr>
            </p:nvPicPr>
            <p:blipFill>
              <a:blip r:embed="rId9"/>
              <a:stretch>
                <a:fillRect/>
              </a:stretch>
            </p:blipFill>
            <p:spPr>
              <a:xfrm>
                <a:off x="925576" y="2996946"/>
                <a:ext cx="433070" cy="201930"/>
              </a:xfrm>
              <a:prstGeom prst="rect">
                <a:avLst/>
              </a:prstGeom>
            </p:spPr>
          </p:pic>
        </p:grpSp>
      </p:grpSp>
      <p:sp>
        <p:nvSpPr>
          <p:cNvPr id="22" name="矩形 21"/>
          <p:cNvSpPr/>
          <p:nvPr>
            <p:custDataLst>
              <p:tags r:id="rId3"/>
            </p:custDataLst>
          </p:nvPr>
        </p:nvSpPr>
        <p:spPr>
          <a:xfrm>
            <a:off x="498348" y="3083558"/>
            <a:ext cx="9519919" cy="738664"/>
          </a:xfrm>
          <a:prstGeom prst="rect">
            <a:avLst/>
          </a:prstGeom>
        </p:spPr>
        <p:txBody>
          <a:bodyPr wrap="square">
            <a:spAutoFit/>
          </a:bodyPr>
          <a:lstStyle/>
          <a:p>
            <a:pPr algn="just">
              <a:lnSpc>
                <a:spcPct val="150000"/>
              </a:lnSpc>
              <a:spcAft>
                <a:spcPts val="0"/>
              </a:spcAft>
              <a:tabLst>
                <a:tab pos="2430780" algn="l"/>
              </a:tabLst>
            </a:pPr>
            <a:r>
              <a:rPr lang="en-US" altLang="zh-CN" sz="2800" b="1" kern="100" dirty="0">
                <a:latin typeface="宋体"/>
                <a:ea typeface="宋体" pitchFamily="2" charset="-122"/>
                <a:cs typeface="Times New Roman"/>
              </a:rPr>
              <a:t>∵</a:t>
            </a:r>
            <a:r>
              <a:rPr lang="zh-CN" altLang="zh-CN" sz="2800" b="1" kern="100" dirty="0">
                <a:latin typeface="Times New Roman"/>
                <a:ea typeface="宋体" pitchFamily="2" charset="-122"/>
                <a:cs typeface="Times New Roman"/>
              </a:rPr>
              <a:t>两圆有三条公切线</a:t>
            </a:r>
            <a:r>
              <a:rPr lang="zh-CN" altLang="zh-CN" sz="2800" b="1" kern="100" dirty="0" smtClean="0">
                <a:latin typeface="Times New Roman"/>
                <a:ea typeface="宋体" pitchFamily="2" charset="-122"/>
                <a:cs typeface="Times New Roman"/>
              </a:rPr>
              <a:t>，</a:t>
            </a:r>
            <a:r>
              <a:rPr lang="en-US" altLang="zh-CN" sz="2800" b="1" kern="100" dirty="0" smtClean="0">
                <a:latin typeface="宋体"/>
                <a:ea typeface="宋体" pitchFamily="2" charset="-122"/>
                <a:cs typeface="Times New Roman"/>
              </a:rPr>
              <a:t>∴</a:t>
            </a:r>
            <a:r>
              <a:rPr lang="zh-CN" altLang="zh-CN" sz="2800" b="1" kern="100" dirty="0">
                <a:latin typeface="Times New Roman"/>
                <a:ea typeface="宋体" pitchFamily="2" charset="-122"/>
                <a:cs typeface="Times New Roman"/>
              </a:rPr>
              <a:t>两圆外切，</a:t>
            </a:r>
            <a:endParaRPr lang="zh-CN" altLang="zh-CN" sz="1100" kern="100" dirty="0">
              <a:effectLst/>
              <a:latin typeface="宋体"/>
              <a:cs typeface="Courier New"/>
            </a:endParaRPr>
          </a:p>
        </p:txBody>
      </p:sp>
      <p:graphicFrame>
        <p:nvGraphicFramePr>
          <p:cNvPr id="25" name="对象 24"/>
          <p:cNvGraphicFramePr>
            <a:graphicFrameLocks noChangeAspect="1"/>
          </p:cNvGraphicFramePr>
          <p:nvPr>
            <p:extLst>
              <p:ext uri="{D42A27DB-BD31-4B8C-83A1-F6EECF244321}">
                <p14:modId xmlns:p14="http://schemas.microsoft.com/office/powerpoint/2010/main" val="4149089133"/>
              </p:ext>
            </p:extLst>
          </p:nvPr>
        </p:nvGraphicFramePr>
        <p:xfrm>
          <a:off x="581025" y="3861054"/>
          <a:ext cx="11201400" cy="571500"/>
        </p:xfrm>
        <a:graphic>
          <a:graphicData uri="http://schemas.openxmlformats.org/presentationml/2006/ole">
            <mc:AlternateContent xmlns:mc="http://schemas.openxmlformats.org/markup-compatibility/2006">
              <mc:Choice xmlns:v="urn:schemas-microsoft-com:vml" Requires="v">
                <p:oleObj spid="_x0000_s7185" name="Document" r:id="rId11" imgW="11497045" imgH="593425" progId="Word.Document.8">
                  <p:embed/>
                </p:oleObj>
              </mc:Choice>
              <mc:Fallback>
                <p:oleObj name="Document" r:id="rId11" imgW="11497045" imgH="593425" progId="Word.Document.8">
                  <p:embed/>
                  <p:pic>
                    <p:nvPicPr>
                      <p:cNvPr id="0" name=""/>
                      <p:cNvPicPr/>
                      <p:nvPr/>
                    </p:nvPicPr>
                    <p:blipFill>
                      <a:blip r:embed="rId12"/>
                      <a:stretch>
                        <a:fillRect/>
                      </a:stretch>
                    </p:blipFill>
                    <p:spPr>
                      <a:xfrm>
                        <a:off x="581025" y="3861054"/>
                        <a:ext cx="11201400" cy="571500"/>
                      </a:xfrm>
                      <a:prstGeom prst="rect">
                        <a:avLst/>
                      </a:prstGeom>
                    </p:spPr>
                  </p:pic>
                </p:oleObj>
              </mc:Fallback>
            </mc:AlternateContent>
          </a:graphicData>
        </a:graphic>
      </p:graphicFrame>
      <p:sp>
        <p:nvSpPr>
          <p:cNvPr id="27" name="矩形 26"/>
          <p:cNvSpPr/>
          <p:nvPr/>
        </p:nvSpPr>
        <p:spPr>
          <a:xfrm>
            <a:off x="508438" y="4483487"/>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解得</a:t>
            </a:r>
            <a:r>
              <a:rPr lang="en-US" altLang="zh-CN" sz="2600" b="1" i="1" kern="100" dirty="0">
                <a:latin typeface="Times New Roman"/>
                <a:ea typeface="宋体" pitchFamily="2" charset="-122"/>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16.</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blinds(horizontal)">
                                      <p:cBhvr>
                                        <p:cTn id="3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0" grpId="0"/>
      <p:bldP spid="22"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124490"/>
            <a:ext cx="10837698" cy="4248879"/>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8" name="矩形 7"/>
          <p:cNvSpPr/>
          <p:nvPr/>
        </p:nvSpPr>
        <p:spPr>
          <a:xfrm>
            <a:off x="1005973" y="1462341"/>
            <a:ext cx="10180563" cy="3617401"/>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判断两圆的位置关系或利用两圆的位置关系求参数的取值范围有以下几个步骤</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将圆的方程化成标准方程，写出圆心和半径</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计算两圆圆心的距离</a:t>
            </a:r>
            <a:r>
              <a:rPr lang="en-US" altLang="zh-CN" sz="2600" b="1" i="1" kern="100" dirty="0">
                <a:latin typeface="Times New Roman"/>
                <a:cs typeface="Courier New"/>
              </a:rPr>
              <a:t>d</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通过</a:t>
            </a:r>
            <a:r>
              <a:rPr lang="en-US" altLang="zh-CN" sz="2600" b="1" i="1" kern="100" dirty="0">
                <a:latin typeface="Times New Roman"/>
                <a:cs typeface="Courier New"/>
              </a:rPr>
              <a:t>d</a:t>
            </a:r>
            <a:r>
              <a:rPr lang="zh-CN" altLang="zh-CN" sz="2600" b="1" kern="100" dirty="0">
                <a:latin typeface="Times New Roman"/>
                <a:cs typeface="Times New Roman"/>
              </a:rPr>
              <a:t>，</a:t>
            </a:r>
            <a:r>
              <a:rPr lang="en-US" altLang="zh-CN" sz="2600" b="1" i="1" kern="100" dirty="0">
                <a:latin typeface="Times New Roman"/>
                <a:cs typeface="Courier New"/>
              </a:rPr>
              <a:t>r</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r</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r</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r</a:t>
            </a:r>
            <a:r>
              <a:rPr lang="en-US" altLang="zh-CN" sz="2600" b="1" kern="100" baseline="-25000" dirty="0">
                <a:latin typeface="Times New Roman"/>
                <a:cs typeface="Courier New"/>
              </a:rPr>
              <a:t>2</a:t>
            </a:r>
            <a:r>
              <a:rPr lang="en-US" altLang="zh-CN" sz="2600" b="1" kern="100" dirty="0">
                <a:latin typeface="Times New Roman"/>
                <a:cs typeface="Courier New"/>
              </a:rPr>
              <a:t>|</a:t>
            </a:r>
            <a:r>
              <a:rPr lang="zh-CN" altLang="zh-CN" sz="2600" b="1" kern="100" dirty="0">
                <a:latin typeface="Times New Roman"/>
                <a:cs typeface="Times New Roman"/>
              </a:rPr>
              <a:t>的关系来判断两圆的位置关系或求参数的范围，必要时可数形结合</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3" name="组合 2"/>
          <p:cNvGrpSpPr/>
          <p:nvPr/>
        </p:nvGrpSpPr>
        <p:grpSpPr>
          <a:xfrm>
            <a:off x="964565" y="836676"/>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1592" y="608477"/>
            <a:ext cx="11423713" cy="1816908"/>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cs typeface="Times New Roman"/>
              </a:rPr>
              <a:t>已知圆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15</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a</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试求</a:t>
            </a:r>
            <a:r>
              <a:rPr lang="en-US" altLang="zh-CN" sz="2600" b="1" i="1" kern="100" dirty="0">
                <a:latin typeface="Times New Roman"/>
                <a:cs typeface="Courier New"/>
              </a:rPr>
              <a:t>a</a:t>
            </a:r>
            <a:r>
              <a:rPr lang="zh-CN" altLang="zh-CN" sz="2600" b="1" kern="100" dirty="0">
                <a:latin typeface="Times New Roman"/>
                <a:cs typeface="Times New Roman"/>
              </a:rPr>
              <a:t>为何值时，两圆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的位置关系为：</a:t>
            </a:r>
            <a:r>
              <a:rPr lang="en-US" altLang="zh-CN" sz="2600" b="1" kern="100" dirty="0">
                <a:latin typeface="Times New Roman"/>
                <a:cs typeface="Courier New"/>
              </a:rPr>
              <a:t>(1)</a:t>
            </a:r>
            <a:r>
              <a:rPr lang="zh-CN" altLang="zh-CN" sz="2600" b="1" kern="100" dirty="0">
                <a:latin typeface="Times New Roman"/>
                <a:cs typeface="Times New Roman"/>
              </a:rPr>
              <a:t>相切；</a:t>
            </a:r>
            <a:r>
              <a:rPr lang="en-US" altLang="zh-CN" sz="2600" b="1" kern="100" dirty="0">
                <a:latin typeface="Times New Roman"/>
                <a:cs typeface="Courier New"/>
              </a:rPr>
              <a:t>(2)</a:t>
            </a:r>
            <a:r>
              <a:rPr lang="zh-CN" altLang="zh-CN" sz="2600" b="1" kern="100" dirty="0">
                <a:latin typeface="Times New Roman"/>
                <a:cs typeface="Times New Roman"/>
              </a:rPr>
              <a:t>相交；</a:t>
            </a:r>
            <a:r>
              <a:rPr lang="en-US" altLang="zh-CN" sz="2600" b="1" kern="100" dirty="0">
                <a:latin typeface="Times New Roman"/>
                <a:cs typeface="Courier New"/>
              </a:rPr>
              <a:t>(3)</a:t>
            </a:r>
            <a:r>
              <a:rPr lang="zh-CN" altLang="zh-CN" sz="2600" b="1" kern="100" dirty="0">
                <a:latin typeface="Times New Roman"/>
                <a:cs typeface="Times New Roman"/>
              </a:rPr>
              <a:t>外离；</a:t>
            </a:r>
            <a:r>
              <a:rPr lang="en-US" altLang="zh-CN" sz="2600" b="1" kern="100" dirty="0">
                <a:latin typeface="Times New Roman"/>
                <a:cs typeface="Courier New"/>
              </a:rPr>
              <a:t>(4)</a:t>
            </a:r>
            <a:r>
              <a:rPr lang="zh-CN" altLang="zh-CN" sz="2600" b="1" kern="100" dirty="0">
                <a:latin typeface="Times New Roman"/>
                <a:cs typeface="Times New Roman"/>
              </a:rPr>
              <a:t>内含</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3" name="五边形 2"/>
          <p:cNvSpPr/>
          <p:nvPr/>
        </p:nvSpPr>
        <p:spPr>
          <a:xfrm>
            <a:off x="0" y="221370"/>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201422"/>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训练</a:t>
            </a:r>
            <a:r>
              <a:rPr kumimoji="1" lang="en-US" altLang="zh-CN" sz="2000" b="1" dirty="0" smtClean="0">
                <a:solidFill>
                  <a:prstClr val="white"/>
                </a:solidFill>
                <a:latin typeface="微软雅黑" pitchFamily="34" charset="-122"/>
                <a:ea typeface="微软雅黑" pitchFamily="34" charset="-122"/>
              </a:rPr>
              <a:t>1</a:t>
            </a:r>
            <a:endParaRPr kumimoji="1" lang="zh-CN" altLang="en-US" sz="2000" b="1" dirty="0">
              <a:solidFill>
                <a:prstClr val="white"/>
              </a:solidFill>
              <a:latin typeface="微软雅黑" pitchFamily="34" charset="-122"/>
              <a:ea typeface="微软雅黑" pitchFamily="34" charset="-122"/>
            </a:endParaRPr>
          </a:p>
        </p:txBody>
      </p:sp>
      <p:grpSp>
        <p:nvGrpSpPr>
          <p:cNvPr id="7" name="组合 6"/>
          <p:cNvGrpSpPr/>
          <p:nvPr/>
        </p:nvGrpSpPr>
        <p:grpSpPr>
          <a:xfrm>
            <a:off x="408305" y="2622042"/>
            <a:ext cx="11373168" cy="4047363"/>
            <a:chOff x="389255" y="2564892"/>
            <a:chExt cx="11373168" cy="4047363"/>
          </a:xfrm>
        </p:grpSpPr>
        <p:sp>
          <p:nvSpPr>
            <p:cNvPr id="5" name="圆角矩形 4"/>
            <p:cNvSpPr/>
            <p:nvPr>
              <p:custDataLst>
                <p:tags r:id="rId2"/>
              </p:custDataLst>
            </p:nvPr>
          </p:nvSpPr>
          <p:spPr>
            <a:xfrm>
              <a:off x="389255" y="2677922"/>
              <a:ext cx="11373168" cy="393433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矩形 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9" name="图片 8"/>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9" name="矩形 18"/>
          <p:cNvSpPr/>
          <p:nvPr/>
        </p:nvSpPr>
        <p:spPr>
          <a:xfrm>
            <a:off x="551176" y="2882271"/>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的方程，经配方后可得</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16</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1" name="矩形 10"/>
          <p:cNvSpPr/>
          <p:nvPr/>
        </p:nvSpPr>
        <p:spPr>
          <a:xfrm>
            <a:off x="601976" y="3549777"/>
            <a:ext cx="11087744" cy="1292662"/>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42181732"/>
              </p:ext>
            </p:extLst>
          </p:nvPr>
        </p:nvGraphicFramePr>
        <p:xfrm>
          <a:off x="613029" y="4876800"/>
          <a:ext cx="11201400" cy="571500"/>
        </p:xfrm>
        <a:graphic>
          <a:graphicData uri="http://schemas.openxmlformats.org/presentationml/2006/ole">
            <mc:AlternateContent xmlns:mc="http://schemas.openxmlformats.org/markup-compatibility/2006">
              <mc:Choice xmlns:v="urn:schemas-microsoft-com:vml" Requires="v">
                <p:oleObj spid="_x0000_s8209"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613029" y="4876800"/>
                        <a:ext cx="11201400" cy="571500"/>
                      </a:xfrm>
                      <a:prstGeom prst="rect">
                        <a:avLst/>
                      </a:prstGeom>
                    </p:spPr>
                  </p:pic>
                </p:oleObj>
              </mc:Fallback>
            </mc:AlternateContent>
          </a:graphicData>
        </a:graphic>
      </p:graphicFrame>
      <p:sp>
        <p:nvSpPr>
          <p:cNvPr id="13" name="矩形 12"/>
          <p:cNvSpPr/>
          <p:nvPr/>
        </p:nvSpPr>
        <p:spPr>
          <a:xfrm>
            <a:off x="508438" y="5433612"/>
            <a:ext cx="11198621" cy="1052596"/>
          </a:xfrm>
          <a:prstGeom prst="rect">
            <a:avLst/>
          </a:prstGeom>
        </p:spPr>
        <p:txBody>
          <a:bodyPr>
            <a:spAutoFit/>
          </a:bodyPr>
          <a:lstStyle/>
          <a:p>
            <a:pPr algn="just">
              <a:lnSpc>
                <a:spcPct val="12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时，两圆外切；</a:t>
            </a:r>
            <a:endParaRPr lang="zh-CN" altLang="zh-CN" sz="1050" kern="100" dirty="0">
              <a:latin typeface="宋体"/>
              <a:cs typeface="Courier New"/>
            </a:endParaRPr>
          </a:p>
          <a:p>
            <a:pPr algn="just">
              <a:lnSpc>
                <a:spcPct val="12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时，两圆内切</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animEffect transition="in" filter="blinds(horizontal)">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Effect transition="in" filter="blinds(horizontal)">
                                      <p:cBhvr>
                                        <p:cTn id="20" dur="500"/>
                                        <p:tgtEl>
                                          <p:spTgt spid="1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
                                            <p:txEl>
                                              <p:pRg st="0" end="0"/>
                                            </p:txEl>
                                          </p:spTgt>
                                        </p:tgtEl>
                                        <p:attrNameLst>
                                          <p:attrName>style.visibility</p:attrName>
                                        </p:attrNameLst>
                                      </p:cBhvr>
                                      <p:to>
                                        <p:strVal val="visible"/>
                                      </p:to>
                                    </p:set>
                                    <p:animEffect transition="in" filter="blinds(horizontal)">
                                      <p:cBhvr>
                                        <p:cTn id="30" dur="500"/>
                                        <p:tgtEl>
                                          <p:spTgt spid="1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xEl>
                                              <p:pRg st="1" end="1"/>
                                            </p:txEl>
                                          </p:spTgt>
                                        </p:tgtEl>
                                        <p:attrNameLst>
                                          <p:attrName>style.visibility</p:attrName>
                                        </p:attrNameLst>
                                      </p:cBhvr>
                                      <p:to>
                                        <p:strVal val="visible"/>
                                      </p:to>
                                    </p:set>
                                    <p:animEffect transition="in" filter="blinds(horizontal)">
                                      <p:cBhvr>
                                        <p:cTn id="35"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66661" y="404622"/>
            <a:ext cx="11373168" cy="2147189"/>
            <a:chOff x="389255" y="2564892"/>
            <a:chExt cx="11373168" cy="2147189"/>
          </a:xfrm>
        </p:grpSpPr>
        <p:sp>
          <p:nvSpPr>
            <p:cNvPr id="15" name="圆角矩形 14"/>
            <p:cNvSpPr/>
            <p:nvPr>
              <p:custDataLst>
                <p:tags r:id="rId1"/>
              </p:custDataLst>
            </p:nvPr>
          </p:nvSpPr>
          <p:spPr>
            <a:xfrm>
              <a:off x="389255" y="2677922"/>
              <a:ext cx="11373168" cy="20341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2"/>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3"/>
              </p:custDataLst>
            </p:nvPr>
          </p:nvPicPr>
          <p:blipFill>
            <a:blip r:embed="rId6"/>
            <a:stretch>
              <a:fillRect/>
            </a:stretch>
          </p:blipFill>
          <p:spPr>
            <a:xfrm>
              <a:off x="983615" y="2564892"/>
              <a:ext cx="224790" cy="202565"/>
            </a:xfrm>
            <a:prstGeom prst="rect">
              <a:avLst/>
            </a:prstGeom>
          </p:spPr>
        </p:pic>
      </p:grpSp>
      <p:sp>
        <p:nvSpPr>
          <p:cNvPr id="18" name="矩形 17"/>
          <p:cNvSpPr/>
          <p:nvPr/>
        </p:nvSpPr>
        <p:spPr>
          <a:xfrm>
            <a:off x="552382" y="683901"/>
            <a:ext cx="11087744"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时，两圆相交</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0" name="矩形 9"/>
          <p:cNvSpPr/>
          <p:nvPr/>
        </p:nvSpPr>
        <p:spPr>
          <a:xfrm>
            <a:off x="569485" y="1310049"/>
            <a:ext cx="10869271"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时，两圆外离</a:t>
            </a:r>
            <a:r>
              <a:rPr lang="en-US" altLang="zh-CN" sz="2600" b="1" kern="100" dirty="0">
                <a:latin typeface="Times New Roman"/>
                <a:ea typeface="宋体" pitchFamily="2" charset="-122"/>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时，两圆内含</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pic>
        <p:nvPicPr>
          <p:cNvPr id="12" name="返回">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38401704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279650" y="31407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相交圆的公共弦问题</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二</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05423" y="290322"/>
            <a:ext cx="11537950" cy="1198854"/>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3</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将</a:t>
            </a:r>
            <a:r>
              <a:rPr lang="en-US" altLang="zh-CN" sz="2600" b="1" kern="100" dirty="0">
                <a:latin typeface="宋体"/>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1</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a:t>
            </a:r>
            <a:r>
              <a:rPr lang="en-US" altLang="zh-CN" sz="2600" b="1" kern="100" dirty="0">
                <a:latin typeface="宋体"/>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的方程相减，得到什么式子？两圆相交时，该式子有什么几何意义？</a:t>
            </a:r>
            <a:endParaRPr lang="zh-CN" altLang="zh-CN" sz="1050" kern="100" dirty="0">
              <a:effectLst/>
              <a:latin typeface="宋体"/>
              <a:cs typeface="Courier New"/>
            </a:endParaRPr>
          </a:p>
        </p:txBody>
      </p:sp>
      <p:sp>
        <p:nvSpPr>
          <p:cNvPr id="5" name="矩形 4"/>
          <p:cNvSpPr/>
          <p:nvPr/>
        </p:nvSpPr>
        <p:spPr>
          <a:xfrm>
            <a:off x="612648" y="1545709"/>
            <a:ext cx="11087744" cy="2492990"/>
          </a:xfrm>
          <a:prstGeom prst="rect">
            <a:avLst/>
          </a:prstGeom>
        </p:spPr>
        <p:txBody>
          <a:bodyPr>
            <a:spAutoFit/>
          </a:bodyPr>
          <a:lstStyle/>
          <a:p>
            <a:pPr algn="just">
              <a:lnSpc>
                <a:spcPct val="150000"/>
              </a:lnSpc>
              <a:spcAft>
                <a:spcPts val="0"/>
              </a:spcAft>
              <a:tabLst>
                <a:tab pos="2430780" algn="l"/>
              </a:tabLst>
            </a:pPr>
            <a:r>
              <a:rPr lang="zh-CN" altLang="zh-CN" sz="2600" b="1" kern="100" dirty="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两方程相减得</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D</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D</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E</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E</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F</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F</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它代表两圆的公共弦所在直线方程</a:t>
            </a:r>
            <a:r>
              <a:rPr lang="en-US" altLang="zh-CN" sz="2600" b="1" kern="100" dirty="0">
                <a:latin typeface="Times New Roman"/>
                <a:ea typeface="宋体" pitchFamily="2" charset="-122"/>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理由：设</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为两圆交点，则</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坐标满足</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，那它就代表一条过</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的直线，即公共弦方程</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319095" y="309372"/>
            <a:ext cx="11310607" cy="1892826"/>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dirty="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4</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两圆相交时，式子</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1</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λ</a:t>
            </a:r>
            <a:r>
              <a:rPr lang="en-US" altLang="zh-CN" sz="2600" b="1" kern="100" dirty="0">
                <a:latin typeface="Times New Roman"/>
                <a:cs typeface="Courier New"/>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2</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λ</a:t>
            </a:r>
            <a:r>
              <a:rPr lang="en-US" altLang="zh-CN" sz="2600" b="1" kern="100" dirty="0">
                <a:latin typeface="宋体"/>
                <a:cs typeface="Times New Roman"/>
              </a:rPr>
              <a:t>≠</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有什么意义？</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solidFill>
                  <a:srgbClr val="0000FF"/>
                </a:solidFill>
                <a:latin typeface="Times New Roman"/>
                <a:ea typeface="黑体"/>
                <a:cs typeface="Times New Roman"/>
              </a:rPr>
              <a:t>	</a:t>
            </a:r>
            <a:r>
              <a:rPr lang="zh-CN" altLang="zh-CN" sz="2600" b="1" kern="100" dirty="0" smtClean="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代表过两圆公共点的圆</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397902832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68339"/>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150495"/>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2</a:t>
            </a:r>
            <a:endParaRPr kumimoji="1" lang="zh-CN" altLang="en-US" sz="2000" b="1" dirty="0">
              <a:solidFill>
                <a:prstClr val="white"/>
              </a:solidFill>
              <a:latin typeface="微软雅黑" pitchFamily="34" charset="-122"/>
              <a:ea typeface="微软雅黑" pitchFamily="34" charset="-122"/>
            </a:endParaRPr>
          </a:p>
        </p:txBody>
      </p:sp>
      <p:sp>
        <p:nvSpPr>
          <p:cNvPr id="19" name="矩形 18"/>
          <p:cNvSpPr/>
          <p:nvPr/>
        </p:nvSpPr>
        <p:spPr>
          <a:xfrm>
            <a:off x="319692" y="620649"/>
            <a:ext cx="11423713" cy="1216743"/>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已知两圆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10</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24</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和</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8</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求证：圆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的位置关系是相交；</a:t>
            </a:r>
            <a:endParaRPr lang="zh-CN" altLang="zh-CN" sz="1050" kern="100" dirty="0">
              <a:effectLst/>
              <a:latin typeface="宋体"/>
              <a:cs typeface="Courier New"/>
            </a:endParaRPr>
          </a:p>
        </p:txBody>
      </p:sp>
      <p:sp>
        <p:nvSpPr>
          <p:cNvPr id="17" name="圆角矩形 16"/>
          <p:cNvSpPr/>
          <p:nvPr>
            <p:custDataLst>
              <p:tags r:id="rId2"/>
            </p:custDataLst>
          </p:nvPr>
        </p:nvSpPr>
        <p:spPr>
          <a:xfrm>
            <a:off x="517398" y="2201292"/>
            <a:ext cx="11297729" cy="431380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8" name="组合 17"/>
          <p:cNvGrpSpPr/>
          <p:nvPr/>
        </p:nvGrpSpPr>
        <p:grpSpPr>
          <a:xfrm>
            <a:off x="848550" y="2088262"/>
            <a:ext cx="699135" cy="215900"/>
            <a:chOff x="797750" y="2132838"/>
            <a:chExt cx="699135" cy="215900"/>
          </a:xfrm>
        </p:grpSpPr>
        <p:sp>
          <p:nvSpPr>
            <p:cNvPr id="21" name="矩形 20"/>
            <p:cNvSpPr/>
            <p:nvPr>
              <p:custDataLst>
                <p:tags r:id="rId3"/>
              </p:custDataLst>
            </p:nvPr>
          </p:nvSpPr>
          <p:spPr>
            <a:xfrm>
              <a:off x="797750" y="2132838"/>
              <a:ext cx="69913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custDataLst>
                <p:tags r:id="rId4"/>
              </p:custDataLst>
            </p:nvPr>
          </p:nvPicPr>
          <p:blipFill>
            <a:blip r:embed="rId7"/>
            <a:stretch>
              <a:fillRect/>
            </a:stretch>
          </p:blipFill>
          <p:spPr>
            <a:xfrm>
              <a:off x="927925" y="2132838"/>
              <a:ext cx="418465" cy="201295"/>
            </a:xfrm>
            <a:prstGeom prst="rect">
              <a:avLst/>
            </a:prstGeom>
          </p:spPr>
        </p:pic>
      </p:grpSp>
      <p:sp>
        <p:nvSpPr>
          <p:cNvPr id="23" name="矩形 22"/>
          <p:cNvSpPr/>
          <p:nvPr/>
        </p:nvSpPr>
        <p:spPr>
          <a:xfrm>
            <a:off x="580022" y="2437766"/>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将两圆方程配方化为标准方程，得</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25" name="矩形 24"/>
          <p:cNvSpPr/>
          <p:nvPr/>
        </p:nvSpPr>
        <p:spPr>
          <a:xfrm>
            <a:off x="659126" y="3015996"/>
            <a:ext cx="11087744" cy="692497"/>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rPr>
              <a:t>C</a:t>
            </a:r>
            <a:r>
              <a:rPr lang="en-US" altLang="zh-CN" sz="2600" b="1" kern="100" baseline="-25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en-US" altLang="zh-CN" sz="2600" b="1" kern="100" baseline="30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en-US" altLang="zh-CN" sz="2600" b="1" kern="100" baseline="30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934586094"/>
              </p:ext>
            </p:extLst>
          </p:nvPr>
        </p:nvGraphicFramePr>
        <p:xfrm>
          <a:off x="708279" y="3790950"/>
          <a:ext cx="11201400" cy="571500"/>
        </p:xfrm>
        <a:graphic>
          <a:graphicData uri="http://schemas.openxmlformats.org/presentationml/2006/ole">
            <mc:AlternateContent xmlns:mc="http://schemas.openxmlformats.org/markup-compatibility/2006">
              <mc:Choice xmlns:v="urn:schemas-microsoft-com:vml" Requires="v">
                <p:oleObj spid="_x0000_s9278"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708279" y="3790950"/>
                        <a:ext cx="11201400" cy="571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364760082"/>
              </p:ext>
            </p:extLst>
          </p:nvPr>
        </p:nvGraphicFramePr>
        <p:xfrm>
          <a:off x="682625" y="4489450"/>
          <a:ext cx="11190288" cy="573088"/>
        </p:xfrm>
        <a:graphic>
          <a:graphicData uri="http://schemas.openxmlformats.org/presentationml/2006/ole">
            <mc:AlternateContent xmlns:mc="http://schemas.openxmlformats.org/markup-compatibility/2006">
              <mc:Choice xmlns:v="urn:schemas-microsoft-com:vml" Requires="v">
                <p:oleObj spid="_x0000_s9279"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82625" y="4489450"/>
                        <a:ext cx="11190288" cy="573088"/>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594092765"/>
              </p:ext>
            </p:extLst>
          </p:nvPr>
        </p:nvGraphicFramePr>
        <p:xfrm>
          <a:off x="666750" y="5105400"/>
          <a:ext cx="11201400" cy="552450"/>
        </p:xfrm>
        <a:graphic>
          <a:graphicData uri="http://schemas.openxmlformats.org/presentationml/2006/ole">
            <mc:AlternateContent xmlns:mc="http://schemas.openxmlformats.org/markup-compatibility/2006">
              <mc:Choice xmlns:v="urn:schemas-microsoft-com:vml" Requires="v">
                <p:oleObj spid="_x0000_s9280" name="Document" r:id="rId15" imgW="11445543" imgH="593425" progId="Word.Document.8">
                  <p:embed/>
                </p:oleObj>
              </mc:Choice>
              <mc:Fallback>
                <p:oleObj name="Document" r:id="rId15" imgW="11445543" imgH="593425" progId="Word.Document.8">
                  <p:embed/>
                  <p:pic>
                    <p:nvPicPr>
                      <p:cNvPr id="0" name=""/>
                      <p:cNvPicPr/>
                      <p:nvPr/>
                    </p:nvPicPr>
                    <p:blipFill>
                      <a:blip r:embed="rId16"/>
                      <a:stretch>
                        <a:fillRect/>
                      </a:stretch>
                    </p:blipFill>
                    <p:spPr>
                      <a:xfrm>
                        <a:off x="666750" y="5105400"/>
                        <a:ext cx="11201400" cy="55245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146868071"/>
              </p:ext>
            </p:extLst>
          </p:nvPr>
        </p:nvGraphicFramePr>
        <p:xfrm>
          <a:off x="628650" y="5715000"/>
          <a:ext cx="11525250" cy="800100"/>
        </p:xfrm>
        <a:graphic>
          <a:graphicData uri="http://schemas.openxmlformats.org/presentationml/2006/ole">
            <mc:AlternateContent xmlns:mc="http://schemas.openxmlformats.org/markup-compatibility/2006">
              <mc:Choice xmlns:v="urn:schemas-microsoft-com:vml" Requires="v">
                <p:oleObj spid="_x0000_s9281" name="Document" r:id="rId18" imgW="11776520" imgH="817712" progId="Word.Document.8">
                  <p:embed/>
                </p:oleObj>
              </mc:Choice>
              <mc:Fallback>
                <p:oleObj name="Document" r:id="rId18" imgW="11776520" imgH="817712" progId="Word.Document.8">
                  <p:embed/>
                  <p:pic>
                    <p:nvPicPr>
                      <p:cNvPr id="0" name=""/>
                      <p:cNvPicPr/>
                      <p:nvPr/>
                    </p:nvPicPr>
                    <p:blipFill>
                      <a:blip r:embed="rId19"/>
                      <a:stretch>
                        <a:fillRect/>
                      </a:stretch>
                    </p:blipFill>
                    <p:spPr>
                      <a:xfrm>
                        <a:off x="628650" y="5715000"/>
                        <a:ext cx="11525250" cy="800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blinds(horizontal)">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blinds(horizontal)">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linds(horizontal)">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39501"/>
            <a:ext cx="1611952" cy="384175"/>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课标要求</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791831" y="1777111"/>
            <a:ext cx="10620268" cy="1816908"/>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能根据给定的圆的方程判断圆与圆的位置关系</a:t>
            </a:r>
            <a:r>
              <a:rPr lang="en-US" altLang="zh-CN" sz="2600" b="1" kern="100" dirty="0" smtClean="0">
                <a:latin typeface="Times New Roman"/>
                <a:cs typeface="Courier New"/>
              </a:rPr>
              <a:t>.</a:t>
            </a:r>
          </a:p>
          <a:p>
            <a:pPr algn="just">
              <a:lnSpc>
                <a:spcPct val="150000"/>
              </a:lnSpc>
              <a:spcAft>
                <a:spcPts val="0"/>
              </a:spcAft>
              <a:tabLst>
                <a:tab pos="2430780" algn="l"/>
              </a:tabLst>
            </a:pPr>
            <a:r>
              <a:rPr lang="en-US" altLang="zh-CN" sz="2600" b="1" kern="100" dirty="0" smtClean="0">
                <a:latin typeface="Times New Roman"/>
                <a:cs typeface="Courier New"/>
              </a:rPr>
              <a:t>2</a:t>
            </a:r>
            <a:r>
              <a:rPr lang="en-US" altLang="zh-CN" sz="2600" b="1" kern="100" dirty="0">
                <a:latin typeface="Times New Roman"/>
                <a:cs typeface="Courier New"/>
              </a:rPr>
              <a:t>.</a:t>
            </a:r>
            <a:r>
              <a:rPr lang="zh-CN" altLang="zh-CN" sz="2600" b="1" kern="100" dirty="0">
                <a:latin typeface="Times New Roman"/>
                <a:cs typeface="Times New Roman"/>
              </a:rPr>
              <a:t>掌握圆与圆的位置关系的代数判定方法与几何判定方法</a:t>
            </a:r>
            <a:r>
              <a:rPr lang="en-US" altLang="zh-CN" sz="2600" b="1" kern="100" dirty="0">
                <a:latin typeface="Times New Roman"/>
                <a:cs typeface="Courier New"/>
              </a:rPr>
              <a:t>. </a:t>
            </a:r>
            <a:endParaRPr lang="en-US" altLang="zh-CN" sz="2600" b="1" kern="100" dirty="0" smtClean="0">
              <a:latin typeface="Times New Roman"/>
              <a:cs typeface="Courier New"/>
            </a:endParaRPr>
          </a:p>
          <a:p>
            <a:pPr algn="just">
              <a:lnSpc>
                <a:spcPct val="150000"/>
              </a:lnSpc>
              <a:spcAft>
                <a:spcPts val="0"/>
              </a:spcAft>
              <a:tabLst>
                <a:tab pos="2430780" algn="l"/>
              </a:tabLst>
            </a:pPr>
            <a:r>
              <a:rPr lang="en-US" altLang="zh-CN" sz="2600" b="1" kern="100" dirty="0" smtClean="0">
                <a:latin typeface="Times New Roman"/>
                <a:cs typeface="Courier New"/>
              </a:rPr>
              <a:t>3</a:t>
            </a:r>
            <a:r>
              <a:rPr lang="en-US" altLang="zh-CN" sz="2600" b="1" kern="100" dirty="0">
                <a:latin typeface="Times New Roman"/>
                <a:cs typeface="Courier New"/>
              </a:rPr>
              <a:t>.</a:t>
            </a:r>
            <a:r>
              <a:rPr lang="zh-CN" altLang="zh-CN" sz="2600" b="1" kern="100" dirty="0">
                <a:latin typeface="Times New Roman"/>
                <a:cs typeface="Times New Roman"/>
              </a:rPr>
              <a:t>能利用圆与圆的位置关系解决有关问题</a:t>
            </a:r>
            <a:r>
              <a:rPr lang="en-US" altLang="zh-CN" sz="2600" b="1" kern="100" dirty="0">
                <a:latin typeface="Times New Roman"/>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38773" y="195072"/>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求公共弦所在直线方程和公共弦长</a:t>
            </a:r>
            <a:r>
              <a:rPr lang="zh-CN" altLang="zh-CN" sz="2600" b="1" kern="100" dirty="0" smtClean="0">
                <a:latin typeface="Times New Roman"/>
                <a:cs typeface="Times New Roman"/>
              </a:rPr>
              <a:t>；</a:t>
            </a:r>
            <a:endParaRPr lang="zh-CN" altLang="zh-CN" sz="1050" kern="100" dirty="0">
              <a:latin typeface="宋体"/>
              <a:cs typeface="Courier New"/>
            </a:endParaRPr>
          </a:p>
        </p:txBody>
      </p:sp>
      <p:grpSp>
        <p:nvGrpSpPr>
          <p:cNvPr id="8" name="组合 7"/>
          <p:cNvGrpSpPr/>
          <p:nvPr/>
        </p:nvGrpSpPr>
        <p:grpSpPr>
          <a:xfrm>
            <a:off x="466661" y="1014603"/>
            <a:ext cx="11373168" cy="4142613"/>
            <a:chOff x="389255" y="2564892"/>
            <a:chExt cx="11373168" cy="4142613"/>
          </a:xfrm>
        </p:grpSpPr>
        <p:sp>
          <p:nvSpPr>
            <p:cNvPr id="10" name="圆角矩形 9"/>
            <p:cNvSpPr/>
            <p:nvPr>
              <p:custDataLst>
                <p:tags r:id="rId2"/>
              </p:custDataLst>
            </p:nvPr>
          </p:nvSpPr>
          <p:spPr>
            <a:xfrm>
              <a:off x="389255" y="2677922"/>
              <a:ext cx="11373168" cy="402958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矩形 10"/>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4" name="矩形 13"/>
          <p:cNvSpPr/>
          <p:nvPr/>
        </p:nvSpPr>
        <p:spPr>
          <a:xfrm>
            <a:off x="590482" y="1293882"/>
            <a:ext cx="11087744" cy="616579"/>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将两圆方程相减，</a:t>
            </a:r>
            <a:endParaRPr lang="en-US" altLang="zh-CN" sz="2600" b="1" kern="100" dirty="0" smtClean="0">
              <a:latin typeface="Times New Roman" panose="02020603050405020304"/>
              <a:cs typeface="Times New Roman" panose="02020603050405020304"/>
            </a:endParaRPr>
          </a:p>
        </p:txBody>
      </p:sp>
      <p:sp>
        <p:nvSpPr>
          <p:cNvPr id="15" name="矩形 14"/>
          <p:cNvSpPr/>
          <p:nvPr/>
        </p:nvSpPr>
        <p:spPr>
          <a:xfrm>
            <a:off x="527488" y="1878711"/>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得公共弦所在直线方程为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68814613"/>
              </p:ext>
            </p:extLst>
          </p:nvPr>
        </p:nvGraphicFramePr>
        <p:xfrm>
          <a:off x="641350" y="2689225"/>
          <a:ext cx="11191875" cy="1541463"/>
        </p:xfrm>
        <a:graphic>
          <a:graphicData uri="http://schemas.openxmlformats.org/presentationml/2006/ole">
            <mc:AlternateContent xmlns:mc="http://schemas.openxmlformats.org/markup-compatibility/2006">
              <mc:Choice xmlns:v="urn:schemas-microsoft-com:vml" Requires="v">
                <p:oleObj spid="_x0000_s10272" name="Document" r:id="rId9" imgW="11497045" imgH="1582588" progId="Word.Document.8">
                  <p:embed/>
                </p:oleObj>
              </mc:Choice>
              <mc:Fallback>
                <p:oleObj name="Document" r:id="rId9" imgW="11497045" imgH="1582588" progId="Word.Document.8">
                  <p:embed/>
                  <p:pic>
                    <p:nvPicPr>
                      <p:cNvPr id="0" name=""/>
                      <p:cNvPicPr/>
                      <p:nvPr/>
                    </p:nvPicPr>
                    <p:blipFill>
                      <a:blip r:embed="rId10"/>
                      <a:stretch>
                        <a:fillRect/>
                      </a:stretch>
                    </p:blipFill>
                    <p:spPr>
                      <a:xfrm>
                        <a:off x="641350" y="2689225"/>
                        <a:ext cx="11191875" cy="154146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84009442"/>
              </p:ext>
            </p:extLst>
          </p:nvPr>
        </p:nvGraphicFramePr>
        <p:xfrm>
          <a:off x="632079" y="4286250"/>
          <a:ext cx="11201400" cy="571500"/>
        </p:xfrm>
        <a:graphic>
          <a:graphicData uri="http://schemas.openxmlformats.org/presentationml/2006/ole">
            <mc:AlternateContent xmlns:mc="http://schemas.openxmlformats.org/markup-compatibility/2006">
              <mc:Choice xmlns:v="urn:schemas-microsoft-com:vml" Requires="v">
                <p:oleObj spid="_x0000_s10273"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32079" y="4286250"/>
                        <a:ext cx="11201400" cy="571500"/>
                      </a:xfrm>
                      <a:prstGeom prst="rect">
                        <a:avLst/>
                      </a:prstGeom>
                    </p:spPr>
                  </p:pic>
                </p:oleObj>
              </mc:Fallback>
            </mc:AlternateContent>
          </a:graphicData>
        </a:graphic>
      </p:graphicFrame>
    </p:spTree>
    <p:extLst>
      <p:ext uri="{BB962C8B-B14F-4D97-AF65-F5344CB8AC3E}">
        <p14:creationId xmlns:p14="http://schemas.microsoft.com/office/powerpoint/2010/main" val="20407105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0484" y="385572"/>
            <a:ext cx="11373168" cy="5419725"/>
            <a:chOff x="389255" y="2564892"/>
            <a:chExt cx="11373168" cy="5419725"/>
          </a:xfrm>
        </p:grpSpPr>
        <p:sp>
          <p:nvSpPr>
            <p:cNvPr id="15" name="圆角矩形 14"/>
            <p:cNvSpPr/>
            <p:nvPr>
              <p:custDataLst>
                <p:tags r:id="rId2"/>
              </p:custDataLst>
            </p:nvPr>
          </p:nvSpPr>
          <p:spPr>
            <a:xfrm>
              <a:off x="389255" y="2677922"/>
              <a:ext cx="11373168" cy="530669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707747364"/>
              </p:ext>
            </p:extLst>
          </p:nvPr>
        </p:nvGraphicFramePr>
        <p:xfrm>
          <a:off x="641350" y="819150"/>
          <a:ext cx="11191875" cy="1541463"/>
        </p:xfrm>
        <a:graphic>
          <a:graphicData uri="http://schemas.openxmlformats.org/presentationml/2006/ole">
            <mc:AlternateContent xmlns:mc="http://schemas.openxmlformats.org/markup-compatibility/2006">
              <mc:Choice xmlns:v="urn:schemas-microsoft-com:vml" Requires="v">
                <p:oleObj spid="_x0000_s11341" name="Document" r:id="rId9" imgW="11497045" imgH="1582588" progId="Word.Document.8">
                  <p:embed/>
                </p:oleObj>
              </mc:Choice>
              <mc:Fallback>
                <p:oleObj name="Document" r:id="rId9" imgW="11497045" imgH="1582588" progId="Word.Document.8">
                  <p:embed/>
                  <p:pic>
                    <p:nvPicPr>
                      <p:cNvPr id="0" name=""/>
                      <p:cNvPicPr/>
                      <p:nvPr/>
                    </p:nvPicPr>
                    <p:blipFill>
                      <a:blip r:embed="rId10"/>
                      <a:stretch>
                        <a:fillRect/>
                      </a:stretch>
                    </p:blipFill>
                    <p:spPr>
                      <a:xfrm>
                        <a:off x="641350" y="819150"/>
                        <a:ext cx="11191875" cy="1541463"/>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28812118"/>
              </p:ext>
            </p:extLst>
          </p:nvPr>
        </p:nvGraphicFramePr>
        <p:xfrm>
          <a:off x="670179" y="2514600"/>
          <a:ext cx="11201400" cy="952500"/>
        </p:xfrm>
        <a:graphic>
          <a:graphicData uri="http://schemas.openxmlformats.org/presentationml/2006/ole">
            <mc:AlternateContent xmlns:mc="http://schemas.openxmlformats.org/markup-compatibility/2006">
              <mc:Choice xmlns:v="urn:schemas-microsoft-com:vml" Requires="v">
                <p:oleObj spid="_x0000_s11342" name="Document" r:id="rId12" imgW="11497045" imgH="989162" progId="Word.Document.8">
                  <p:embed/>
                </p:oleObj>
              </mc:Choice>
              <mc:Fallback>
                <p:oleObj name="Document" r:id="rId12" imgW="11497045" imgH="989162" progId="Word.Document.8">
                  <p:embed/>
                  <p:pic>
                    <p:nvPicPr>
                      <p:cNvPr id="0" name=""/>
                      <p:cNvPicPr/>
                      <p:nvPr/>
                    </p:nvPicPr>
                    <p:blipFill>
                      <a:blip r:embed="rId13"/>
                      <a:stretch>
                        <a:fillRect/>
                      </a:stretch>
                    </p:blipFill>
                    <p:spPr>
                      <a:xfrm>
                        <a:off x="670179" y="2514600"/>
                        <a:ext cx="11201400" cy="952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061785443"/>
              </p:ext>
            </p:extLst>
          </p:nvPr>
        </p:nvGraphicFramePr>
        <p:xfrm>
          <a:off x="663702" y="3543300"/>
          <a:ext cx="11201400" cy="571500"/>
        </p:xfrm>
        <a:graphic>
          <a:graphicData uri="http://schemas.openxmlformats.org/presentationml/2006/ole">
            <mc:AlternateContent xmlns:mc="http://schemas.openxmlformats.org/markup-compatibility/2006">
              <mc:Choice xmlns:v="urn:schemas-microsoft-com:vml" Requires="v">
                <p:oleObj spid="_x0000_s11343"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63702" y="3543300"/>
                        <a:ext cx="11201400" cy="571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48265118"/>
              </p:ext>
            </p:extLst>
          </p:nvPr>
        </p:nvGraphicFramePr>
        <p:xfrm>
          <a:off x="632079" y="4229862"/>
          <a:ext cx="11201400" cy="571500"/>
        </p:xfrm>
        <a:graphic>
          <a:graphicData uri="http://schemas.openxmlformats.org/presentationml/2006/ole">
            <mc:AlternateContent xmlns:mc="http://schemas.openxmlformats.org/markup-compatibility/2006">
              <mc:Choice xmlns:v="urn:schemas-microsoft-com:vml" Requires="v">
                <p:oleObj spid="_x0000_s11344"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632079" y="4229862"/>
                        <a:ext cx="11201400" cy="5715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39046195"/>
              </p:ext>
            </p:extLst>
          </p:nvPr>
        </p:nvGraphicFramePr>
        <p:xfrm>
          <a:off x="587375" y="4954588"/>
          <a:ext cx="11190288" cy="573087"/>
        </p:xfrm>
        <a:graphic>
          <a:graphicData uri="http://schemas.openxmlformats.org/presentationml/2006/ole">
            <mc:AlternateContent xmlns:mc="http://schemas.openxmlformats.org/markup-compatibility/2006">
              <mc:Choice xmlns:v="urn:schemas-microsoft-com:vml" Requires="v">
                <p:oleObj spid="_x0000_s11345"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587375" y="4954588"/>
                        <a:ext cx="11190288" cy="573087"/>
                      </a:xfrm>
                      <a:prstGeom prst="rect">
                        <a:avLst/>
                      </a:prstGeom>
                    </p:spPr>
                  </p:pic>
                </p:oleObj>
              </mc:Fallback>
            </mc:AlternateContent>
          </a:graphicData>
        </a:graphic>
      </p:graphicFrame>
    </p:spTree>
    <p:extLst>
      <p:ext uri="{BB962C8B-B14F-4D97-AF65-F5344CB8AC3E}">
        <p14:creationId xmlns:p14="http://schemas.microsoft.com/office/powerpoint/2010/main" val="180998063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76873" y="347472"/>
            <a:ext cx="11537950" cy="492443"/>
          </a:xfrm>
          <a:prstGeom prst="rect">
            <a:avLst/>
          </a:prstGeom>
        </p:spPr>
        <p:txBody>
          <a:bodyPr>
            <a:spAutoFit/>
          </a:bodyPr>
          <a:lstStyle/>
          <a:p>
            <a:pPr algn="just">
              <a:spcAft>
                <a:spcPts val="0"/>
              </a:spcAft>
            </a:pPr>
            <a:r>
              <a:rPr lang="en-US" altLang="zh-CN" sz="2600" b="1" kern="100">
                <a:latin typeface="Times New Roman"/>
                <a:cs typeface="Courier New"/>
              </a:rPr>
              <a:t>(3)</a:t>
            </a:r>
            <a:r>
              <a:rPr lang="zh-CN" altLang="zh-CN" sz="2600" b="1" kern="100" dirty="0">
                <a:latin typeface="Times New Roman"/>
                <a:cs typeface="Courier New"/>
              </a:rPr>
              <a:t>求经过点</a:t>
            </a:r>
            <a:r>
              <a:rPr lang="en-US" altLang="zh-CN" sz="2600" b="1" i="1" kern="100" dirty="0">
                <a:latin typeface="Times New Roman"/>
                <a:cs typeface="Courier New"/>
              </a:rPr>
              <a:t>M</a:t>
            </a:r>
            <a:r>
              <a:rPr lang="en-US" altLang="zh-CN" sz="2600" b="1" kern="100" dirty="0">
                <a:latin typeface="Times New Roman"/>
                <a:cs typeface="Courier New"/>
              </a:rPr>
              <a:t>(1</a:t>
            </a:r>
            <a:r>
              <a:rPr lang="zh-CN" altLang="zh-CN" sz="2600" b="1" kern="100" dirty="0">
                <a:latin typeface="Times New Roman"/>
                <a:cs typeface="Courier New"/>
              </a:rPr>
              <a:t>，</a:t>
            </a:r>
            <a:r>
              <a:rPr lang="en-US" altLang="zh-CN" sz="2600" b="1" kern="100" dirty="0">
                <a:latin typeface="Times New Roman"/>
                <a:cs typeface="Courier New"/>
              </a:rPr>
              <a:t>0)</a:t>
            </a:r>
            <a:r>
              <a:rPr lang="zh-CN" altLang="zh-CN" sz="2600" b="1" kern="100" dirty="0">
                <a:latin typeface="Times New Roman"/>
                <a:cs typeface="Courier New"/>
              </a:rPr>
              <a:t>以及圆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Courier New"/>
              </a:rPr>
              <a:t>和圆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Courier New"/>
              </a:rPr>
              <a:t>交点的圆的方程</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8" name="组合 7"/>
          <p:cNvGrpSpPr/>
          <p:nvPr/>
        </p:nvGrpSpPr>
        <p:grpSpPr>
          <a:xfrm>
            <a:off x="466661" y="1014603"/>
            <a:ext cx="11373168" cy="3728847"/>
            <a:chOff x="389255" y="2564892"/>
            <a:chExt cx="11373168" cy="3728847"/>
          </a:xfrm>
        </p:grpSpPr>
        <p:sp>
          <p:nvSpPr>
            <p:cNvPr id="10" name="圆角矩形 9"/>
            <p:cNvSpPr/>
            <p:nvPr>
              <p:custDataLst>
                <p:tags r:id="rId2"/>
              </p:custDataLst>
            </p:nvPr>
          </p:nvSpPr>
          <p:spPr>
            <a:xfrm>
              <a:off x="389255" y="2677922"/>
              <a:ext cx="11373168" cy="361581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矩形 10"/>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4" name="矩形 13"/>
          <p:cNvSpPr/>
          <p:nvPr/>
        </p:nvSpPr>
        <p:spPr>
          <a:xfrm>
            <a:off x="590482" y="1255782"/>
            <a:ext cx="11087744" cy="1292662"/>
          </a:xfrm>
          <a:prstGeom prst="rect">
            <a:avLst/>
          </a:prstGeom>
        </p:spPr>
        <p:txBody>
          <a:bodyPr>
            <a:spAutoFit/>
          </a:bodyPr>
          <a:lstStyle/>
          <a:p>
            <a:pPr algn="just">
              <a:lnSpc>
                <a:spcPct val="150000"/>
              </a:lnSpc>
              <a:spcAft>
                <a:spcPts val="0"/>
              </a:spcAft>
              <a:tabLst>
                <a:tab pos="1620520" algn="l"/>
              </a:tabLst>
            </a:pPr>
            <a:r>
              <a:rPr lang="zh-CN" altLang="zh-CN" sz="2600" b="1" kern="100" dirty="0">
                <a:latin typeface="Times New Roman"/>
                <a:ea typeface="宋体" pitchFamily="2" charset="-122"/>
                <a:cs typeface="Times New Roman"/>
              </a:rPr>
              <a:t>所求圆经过两圆的交点，则可设所求圆的方程为</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10</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24</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λ</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8)</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，其中</a:t>
            </a:r>
            <a:r>
              <a:rPr lang="zh-CN" altLang="zh-CN" sz="2600" b="1" i="1" kern="100" dirty="0">
                <a:latin typeface="Times New Roman"/>
                <a:ea typeface="宋体" pitchFamily="2" charset="-122"/>
                <a:cs typeface="Times New Roman"/>
              </a:rPr>
              <a:t>λ</a:t>
            </a:r>
            <a:r>
              <a:rPr lang="zh-CN"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990880287"/>
              </p:ext>
            </p:extLst>
          </p:nvPr>
        </p:nvGraphicFramePr>
        <p:xfrm>
          <a:off x="685800" y="2628900"/>
          <a:ext cx="11201400" cy="1524000"/>
        </p:xfrm>
        <a:graphic>
          <a:graphicData uri="http://schemas.openxmlformats.org/presentationml/2006/ole">
            <mc:AlternateContent xmlns:mc="http://schemas.openxmlformats.org/markup-compatibility/2006">
              <mc:Choice xmlns:v="urn:schemas-microsoft-com:vml" Requires="v">
                <p:oleObj spid="_x0000_s12335" name="Document" r:id="rId9" imgW="11497045" imgH="1577196" progId="Word.Document.8">
                  <p:embed/>
                </p:oleObj>
              </mc:Choice>
              <mc:Fallback>
                <p:oleObj name="Document" r:id="rId9" imgW="11497045" imgH="1577196" progId="Word.Document.8">
                  <p:embed/>
                  <p:pic>
                    <p:nvPicPr>
                      <p:cNvPr id="0" name=""/>
                      <p:cNvPicPr/>
                      <p:nvPr/>
                    </p:nvPicPr>
                    <p:blipFill>
                      <a:blip r:embed="rId10"/>
                      <a:stretch>
                        <a:fillRect/>
                      </a:stretch>
                    </p:blipFill>
                    <p:spPr>
                      <a:xfrm>
                        <a:off x="685800" y="2628900"/>
                        <a:ext cx="11201400" cy="15240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999972952"/>
              </p:ext>
            </p:extLst>
          </p:nvPr>
        </p:nvGraphicFramePr>
        <p:xfrm>
          <a:off x="666750" y="3390900"/>
          <a:ext cx="11201400" cy="762000"/>
        </p:xfrm>
        <a:graphic>
          <a:graphicData uri="http://schemas.openxmlformats.org/presentationml/2006/ole">
            <mc:AlternateContent xmlns:mc="http://schemas.openxmlformats.org/markup-compatibility/2006">
              <mc:Choice xmlns:v="urn:schemas-microsoft-com:vml" Requires="v">
                <p:oleObj spid="_x0000_s12336"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666750" y="3390900"/>
                        <a:ext cx="11201400" cy="7620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685861284"/>
              </p:ext>
            </p:extLst>
          </p:nvPr>
        </p:nvGraphicFramePr>
        <p:xfrm>
          <a:off x="689229" y="4171950"/>
          <a:ext cx="11201400" cy="571500"/>
        </p:xfrm>
        <a:graphic>
          <a:graphicData uri="http://schemas.openxmlformats.org/presentationml/2006/ole">
            <mc:AlternateContent xmlns:mc="http://schemas.openxmlformats.org/markup-compatibility/2006">
              <mc:Choice xmlns:v="urn:schemas-microsoft-com:vml" Requires="v">
                <p:oleObj spid="_x0000_s12337"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89229" y="4171950"/>
                        <a:ext cx="11201400" cy="571500"/>
                      </a:xfrm>
                      <a:prstGeom prst="rect">
                        <a:avLst/>
                      </a:prstGeom>
                    </p:spPr>
                  </p:pic>
                </p:oleObj>
              </mc:Fallback>
            </mc:AlternateContent>
          </a:graphicData>
        </a:graphic>
      </p:graphicFrame>
    </p:spTree>
    <p:extLst>
      <p:ext uri="{BB962C8B-B14F-4D97-AF65-F5344CB8AC3E}">
        <p14:creationId xmlns:p14="http://schemas.microsoft.com/office/powerpoint/2010/main" val="80624716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582702" y="946563"/>
            <a:ext cx="10837698" cy="5328888"/>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3" name="组合 2"/>
          <p:cNvGrpSpPr/>
          <p:nvPr/>
        </p:nvGrpSpPr>
        <p:grpSpPr>
          <a:xfrm>
            <a:off x="888365" y="442722"/>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
        <p:nvSpPr>
          <p:cNvPr id="10" name="矩形 9"/>
          <p:cNvSpPr/>
          <p:nvPr/>
        </p:nvSpPr>
        <p:spPr>
          <a:xfrm>
            <a:off x="891570" y="1090930"/>
            <a:ext cx="10282369" cy="481772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若圆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1</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相交，则两圆公共弦所在的直线方程为</a:t>
            </a:r>
            <a:r>
              <a:rPr lang="en-US" altLang="zh-CN" sz="2600" b="1" kern="100" dirty="0">
                <a:latin typeface="Times New Roman"/>
                <a:cs typeface="Courier New"/>
              </a:rPr>
              <a:t>(</a:t>
            </a:r>
            <a:r>
              <a:rPr lang="en-US" altLang="zh-CN" sz="2600" b="1" i="1" kern="100" dirty="0">
                <a:latin typeface="Times New Roman"/>
                <a:cs typeface="Courier New"/>
              </a:rPr>
              <a:t>D</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D</a:t>
            </a:r>
            <a:r>
              <a:rPr lang="en-US" altLang="zh-CN" sz="2600" b="1" kern="100" baseline="-25000" dirty="0">
                <a:latin typeface="Times New Roman"/>
                <a:cs typeface="Courier New"/>
              </a:rPr>
              <a:t>2</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E</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E</a:t>
            </a:r>
            <a:r>
              <a:rPr lang="en-US" altLang="zh-CN" sz="2600" b="1" kern="100" baseline="-25000" dirty="0">
                <a:latin typeface="Times New Roman"/>
                <a:cs typeface="Courier New"/>
              </a:rPr>
              <a:t>2</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F</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公共弦长的求法</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代数法：将两圆的方程联立，解出交点坐标，利用两点间的距离公式求出弦长</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几何法：求出公共弦所在直线的方程，利用圆的半径、半弦长、弦心距构成的直角三角形，根据勾股定理求解</a:t>
            </a:r>
            <a:r>
              <a:rPr lang="en-US" altLang="zh-CN" sz="2600" b="1" kern="100" dirty="0">
                <a:latin typeface="Times New Roman"/>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236097852"/>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81592" y="576600"/>
            <a:ext cx="11423713" cy="1892826"/>
          </a:xfrm>
          <a:prstGeom prst="rect">
            <a:avLst/>
          </a:prstGeom>
        </p:spPr>
        <p:txBody>
          <a:bodyPr>
            <a:spAutoFit/>
          </a:bodyPr>
          <a:lstStyle/>
          <a:p>
            <a:pPr algn="just">
              <a:lnSpc>
                <a:spcPct val="150000"/>
              </a:lnSpc>
              <a:spcAft>
                <a:spcPts val="0"/>
              </a:spcAft>
              <a:tabLst>
                <a:tab pos="2430780" algn="l"/>
              </a:tabLst>
            </a:pPr>
            <a:r>
              <a:rPr lang="en-US" altLang="zh-CN" sz="2600" b="1" kern="100" dirty="0" smtClean="0">
                <a:latin typeface="Times New Roman"/>
                <a:cs typeface="Courier New"/>
              </a:rPr>
              <a:t>(1)</a:t>
            </a:r>
            <a:r>
              <a:rPr lang="en-US" altLang="zh-CN" sz="2600" b="1" kern="100" dirty="0" smtClean="0">
                <a:latin typeface="Times New Roman"/>
                <a:ea typeface="楷体_GB2312"/>
              </a:rPr>
              <a:t> (</a:t>
            </a:r>
            <a:r>
              <a:rPr lang="zh-CN" altLang="zh-CN" sz="2600" b="1" kern="100" dirty="0">
                <a:latin typeface="Times New Roman"/>
                <a:ea typeface="宋体" pitchFamily="2" charset="-122"/>
                <a:cs typeface="Times New Roman"/>
              </a:rPr>
              <a:t>链接教材</a:t>
            </a:r>
            <a:r>
              <a:rPr lang="en-US" altLang="zh-CN" sz="2600" b="1" kern="100" dirty="0">
                <a:latin typeface="Times New Roman"/>
                <a:ea typeface="宋体" pitchFamily="2" charset="-122"/>
              </a:rPr>
              <a:t>P98</a:t>
            </a:r>
            <a:r>
              <a:rPr lang="zh-CN" altLang="zh-CN" sz="2600" b="1" kern="100" dirty="0">
                <a:latin typeface="Times New Roman"/>
                <a:ea typeface="宋体" pitchFamily="2" charset="-122"/>
                <a:cs typeface="Times New Roman"/>
              </a:rPr>
              <a:t>综合运用</a:t>
            </a:r>
            <a:r>
              <a:rPr lang="en-US" altLang="zh-CN" sz="2600" b="1" kern="100" dirty="0">
                <a:latin typeface="Times New Roman"/>
                <a:ea typeface="宋体" pitchFamily="2" charset="-122"/>
              </a:rPr>
              <a:t>8</a:t>
            </a:r>
            <a:r>
              <a:rPr lang="en-US" altLang="zh-CN" sz="2600" b="1" kern="100" dirty="0">
                <a:latin typeface="Times New Roman"/>
                <a:ea typeface="楷体_GB2312"/>
              </a:rPr>
              <a:t>)</a:t>
            </a:r>
            <a:r>
              <a:rPr lang="zh-CN" altLang="zh-CN" sz="2600" b="1" kern="100" dirty="0" smtClean="0">
                <a:latin typeface="Times New Roman"/>
                <a:cs typeface="Times New Roman"/>
              </a:rPr>
              <a:t>圆心</a:t>
            </a:r>
            <a:r>
              <a:rPr lang="zh-CN" altLang="zh-CN" sz="2600" b="1" kern="100" dirty="0">
                <a:latin typeface="Times New Roman"/>
                <a:cs typeface="Times New Roman"/>
              </a:rPr>
              <a:t>在直线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上，且经过圆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的交点的圆的方程</a:t>
            </a:r>
            <a:r>
              <a:rPr lang="zh-CN" altLang="zh-CN" sz="2600" b="1" kern="100" dirty="0" smtClean="0">
                <a:latin typeface="Times New Roman"/>
                <a:cs typeface="Times New Roman"/>
              </a:rPr>
              <a:t>为</a:t>
            </a:r>
            <a:endParaRPr lang="en-US" altLang="zh-CN" sz="2600" b="1" kern="100" dirty="0" smtClean="0">
              <a:latin typeface="Times New Roman"/>
              <a:cs typeface="Times New Roman"/>
            </a:endParaRPr>
          </a:p>
          <a:p>
            <a:pPr algn="just">
              <a:lnSpc>
                <a:spcPct val="150000"/>
              </a:lnSpc>
              <a:spcAft>
                <a:spcPts val="0"/>
              </a:spcAft>
              <a:tabLst>
                <a:tab pos="2430780" algn="l"/>
              </a:tabLst>
            </a:pPr>
            <a:r>
              <a:rPr lang="en-US" altLang="zh-CN" sz="2600" b="1" kern="100" dirty="0" smtClean="0">
                <a:latin typeface="Times New Roman"/>
                <a:cs typeface="Courier New"/>
              </a:rPr>
              <a:t>________________________</a:t>
            </a:r>
            <a:r>
              <a:rPr lang="en-US" altLang="zh-CN" sz="2600" b="1" kern="100" dirty="0">
                <a:latin typeface="Times New Roman"/>
                <a:cs typeface="Courier New"/>
              </a:rPr>
              <a:t>_______</a:t>
            </a:r>
            <a:r>
              <a:rPr lang="en-US" altLang="zh-CN" sz="2600" b="1" kern="100" dirty="0" smtClean="0">
                <a:latin typeface="Times New Roman"/>
                <a:cs typeface="Courier New"/>
              </a:rPr>
              <a:t>___________________.</a:t>
            </a:r>
            <a:endParaRPr lang="zh-CN" altLang="zh-CN" sz="1050" kern="100" dirty="0">
              <a:effectLst/>
              <a:latin typeface="宋体"/>
              <a:cs typeface="Courier New"/>
            </a:endParaRPr>
          </a:p>
        </p:txBody>
      </p:sp>
      <p:sp>
        <p:nvSpPr>
          <p:cNvPr id="3" name="五边形 2"/>
          <p:cNvSpPr/>
          <p:nvPr/>
        </p:nvSpPr>
        <p:spPr>
          <a:xfrm>
            <a:off x="0" y="106943"/>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86995"/>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训练</a:t>
            </a:r>
            <a:r>
              <a:rPr kumimoji="1" lang="en-US" altLang="zh-CN" sz="2000" b="1" dirty="0" smtClean="0">
                <a:solidFill>
                  <a:prstClr val="white"/>
                </a:solidFill>
                <a:latin typeface="微软雅黑" pitchFamily="34" charset="-122"/>
                <a:ea typeface="微软雅黑" pitchFamily="34" charset="-122"/>
              </a:rPr>
              <a:t>2</a:t>
            </a:r>
            <a:endParaRPr kumimoji="1" lang="zh-CN" altLang="en-US" sz="2000" b="1" dirty="0">
              <a:solidFill>
                <a:prstClr val="white"/>
              </a:solidFill>
              <a:latin typeface="微软雅黑" pitchFamily="34" charset="-122"/>
              <a:ea typeface="微软雅黑" pitchFamily="34" charset="-122"/>
            </a:endParaRPr>
          </a:p>
        </p:txBody>
      </p:sp>
      <p:sp>
        <p:nvSpPr>
          <p:cNvPr id="2" name="矩形 1"/>
          <p:cNvSpPr/>
          <p:nvPr/>
        </p:nvSpPr>
        <p:spPr>
          <a:xfrm>
            <a:off x="695325" y="1774534"/>
            <a:ext cx="6917278"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a:t>
            </a:r>
            <a:r>
              <a:rPr lang="en-US" altLang="zh-CN" sz="2600" b="1" i="1">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3)</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1)</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16(</a:t>
            </a:r>
            <a:r>
              <a:rPr lang="zh-CN" altLang="zh-CN" sz="2600" b="1" dirty="0">
                <a:solidFill>
                  <a:srgbClr val="C00000"/>
                </a:solidFill>
                <a:latin typeface="Times New Roman"/>
                <a:ea typeface="宋体"/>
                <a:sym typeface="Times New Roman"/>
              </a:rPr>
              <a:t>或</a:t>
            </a:r>
            <a:r>
              <a:rPr lang="en-US" altLang="zh-CN" sz="2600" b="1" i="1" dirty="0">
                <a:solidFill>
                  <a:srgbClr val="C00000"/>
                </a:solidFill>
                <a:latin typeface="Times New Roman"/>
                <a:ea typeface="宋体"/>
                <a:sym typeface="Times New Roman"/>
              </a:rPr>
              <a:t>x</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6</a:t>
            </a:r>
            <a:r>
              <a:rPr lang="en-US" altLang="zh-CN" sz="2600" b="1" i="1" dirty="0">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2</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6</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0)</a:t>
            </a:r>
            <a:endParaRPr lang="zh-CN" altLang="en-US" sz="2600" dirty="0">
              <a:solidFill>
                <a:srgbClr val="C00000"/>
              </a:solidFill>
              <a:latin typeface="Times New Roman"/>
              <a:ea typeface="宋体"/>
              <a:sym typeface="Times New Roman"/>
            </a:endParaRPr>
          </a:p>
        </p:txBody>
      </p:sp>
      <p:grpSp>
        <p:nvGrpSpPr>
          <p:cNvPr id="13" name="组合 12"/>
          <p:cNvGrpSpPr/>
          <p:nvPr/>
        </p:nvGrpSpPr>
        <p:grpSpPr>
          <a:xfrm>
            <a:off x="396938" y="2636479"/>
            <a:ext cx="11373168" cy="3748659"/>
            <a:chOff x="274955" y="2526919"/>
            <a:chExt cx="11373168" cy="3748659"/>
          </a:xfrm>
        </p:grpSpPr>
        <p:sp>
          <p:nvSpPr>
            <p:cNvPr id="14" name="圆角矩形 13"/>
            <p:cNvSpPr/>
            <p:nvPr>
              <p:custDataLst>
                <p:tags r:id="rId2"/>
              </p:custDataLst>
            </p:nvPr>
          </p:nvSpPr>
          <p:spPr>
            <a:xfrm>
              <a:off x="274955" y="2639949"/>
              <a:ext cx="11373168" cy="363562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3" name="组合 22"/>
            <p:cNvGrpSpPr/>
            <p:nvPr/>
          </p:nvGrpSpPr>
          <p:grpSpPr>
            <a:xfrm>
              <a:off x="708025" y="2526919"/>
              <a:ext cx="620395" cy="215900"/>
              <a:chOff x="708025" y="2526919"/>
              <a:chExt cx="620395" cy="215900"/>
            </a:xfrm>
          </p:grpSpPr>
          <p:sp>
            <p:nvSpPr>
              <p:cNvPr id="24" name="矩形 2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5" name="图片 2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5" name="对象 4"/>
          <p:cNvGraphicFramePr>
            <a:graphicFrameLocks noChangeAspect="1"/>
          </p:cNvGraphicFramePr>
          <p:nvPr>
            <p:extLst>
              <p:ext uri="{D42A27DB-BD31-4B8C-83A1-F6EECF244321}">
                <p14:modId xmlns:p14="http://schemas.microsoft.com/office/powerpoint/2010/main" val="896410223"/>
              </p:ext>
            </p:extLst>
          </p:nvPr>
        </p:nvGraphicFramePr>
        <p:xfrm>
          <a:off x="625602" y="3023956"/>
          <a:ext cx="11201400" cy="952500"/>
        </p:xfrm>
        <a:graphic>
          <a:graphicData uri="http://schemas.openxmlformats.org/presentationml/2006/ole">
            <mc:AlternateContent xmlns:mc="http://schemas.openxmlformats.org/markup-compatibility/2006">
              <mc:Choice xmlns:v="urn:schemas-microsoft-com:vml" Requires="v">
                <p:oleObj spid="_x0000_s13374"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625602" y="3023956"/>
                        <a:ext cx="11201400" cy="9525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7350879"/>
              </p:ext>
            </p:extLst>
          </p:nvPr>
        </p:nvGraphicFramePr>
        <p:xfrm>
          <a:off x="5051440" y="3067621"/>
          <a:ext cx="4244975" cy="941387"/>
        </p:xfrm>
        <a:graphic>
          <a:graphicData uri="http://schemas.openxmlformats.org/presentationml/2006/ole">
            <mc:AlternateContent xmlns:mc="http://schemas.openxmlformats.org/markup-compatibility/2006">
              <mc:Choice xmlns:v="urn:schemas-microsoft-com:vml" Requires="v">
                <p:oleObj spid="_x0000_s13375" name="Document" r:id="rId12" imgW="4379029" imgH="993742" progId="Word.Document.8">
                  <p:embed/>
                </p:oleObj>
              </mc:Choice>
              <mc:Fallback>
                <p:oleObj name="Document" r:id="rId12" imgW="4379029" imgH="993742" progId="Word.Document.8">
                  <p:embed/>
                  <p:pic>
                    <p:nvPicPr>
                      <p:cNvPr id="0" name=""/>
                      <p:cNvPicPr/>
                      <p:nvPr/>
                    </p:nvPicPr>
                    <p:blipFill>
                      <a:blip r:embed="rId13"/>
                      <a:stretch>
                        <a:fillRect/>
                      </a:stretch>
                    </p:blipFill>
                    <p:spPr>
                      <a:xfrm>
                        <a:off x="5051440" y="3067621"/>
                        <a:ext cx="4244975" cy="941387"/>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027862287"/>
              </p:ext>
            </p:extLst>
          </p:nvPr>
        </p:nvGraphicFramePr>
        <p:xfrm>
          <a:off x="670179" y="4249823"/>
          <a:ext cx="11201400" cy="1143000"/>
        </p:xfrm>
        <a:graphic>
          <a:graphicData uri="http://schemas.openxmlformats.org/presentationml/2006/ole">
            <mc:AlternateContent xmlns:mc="http://schemas.openxmlformats.org/markup-compatibility/2006">
              <mc:Choice xmlns:v="urn:schemas-microsoft-com:vml" Requires="v">
                <p:oleObj spid="_x0000_s13376" name="Document" r:id="rId15" imgW="11497045" imgH="1186851" progId="Word.Document.8">
                  <p:embed/>
                </p:oleObj>
              </mc:Choice>
              <mc:Fallback>
                <p:oleObj name="Document" r:id="rId15" imgW="11497045" imgH="1186851" progId="Word.Document.8">
                  <p:embed/>
                  <p:pic>
                    <p:nvPicPr>
                      <p:cNvPr id="0" name=""/>
                      <p:cNvPicPr/>
                      <p:nvPr/>
                    </p:nvPicPr>
                    <p:blipFill>
                      <a:blip r:embed="rId16"/>
                      <a:stretch>
                        <a:fillRect/>
                      </a:stretch>
                    </p:blipFill>
                    <p:spPr>
                      <a:xfrm>
                        <a:off x="670179" y="4249823"/>
                        <a:ext cx="11201400" cy="1143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70639652"/>
              </p:ext>
            </p:extLst>
          </p:nvPr>
        </p:nvGraphicFramePr>
        <p:xfrm>
          <a:off x="568452" y="5488073"/>
          <a:ext cx="11201400" cy="571500"/>
        </p:xfrm>
        <a:graphic>
          <a:graphicData uri="http://schemas.openxmlformats.org/presentationml/2006/ole">
            <mc:AlternateContent xmlns:mc="http://schemas.openxmlformats.org/markup-compatibility/2006">
              <mc:Choice xmlns:v="urn:schemas-microsoft-com:vml" Requires="v">
                <p:oleObj spid="_x0000_s13377"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568452" y="5488073"/>
                        <a:ext cx="11201400" cy="5715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linds(horizontal)">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6938" y="366522"/>
            <a:ext cx="11373168" cy="6086856"/>
            <a:chOff x="274955" y="2526919"/>
            <a:chExt cx="11373168" cy="6086856"/>
          </a:xfrm>
        </p:grpSpPr>
        <p:sp>
          <p:nvSpPr>
            <p:cNvPr id="14" name="圆角矩形 13"/>
            <p:cNvSpPr/>
            <p:nvPr>
              <p:custDataLst>
                <p:tags r:id="rId2"/>
              </p:custDataLst>
            </p:nvPr>
          </p:nvSpPr>
          <p:spPr>
            <a:xfrm>
              <a:off x="274955" y="2639949"/>
              <a:ext cx="11373168" cy="597382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3" name="组合 22"/>
            <p:cNvGrpSpPr/>
            <p:nvPr/>
          </p:nvGrpSpPr>
          <p:grpSpPr>
            <a:xfrm>
              <a:off x="708025" y="2526919"/>
              <a:ext cx="620395" cy="215900"/>
              <a:chOff x="708025" y="2526919"/>
              <a:chExt cx="620395" cy="215900"/>
            </a:xfrm>
          </p:grpSpPr>
          <p:sp>
            <p:nvSpPr>
              <p:cNvPr id="24" name="矩形 2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5" name="图片 2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5" name="对象 4"/>
          <p:cNvGraphicFramePr>
            <a:graphicFrameLocks noChangeAspect="1"/>
          </p:cNvGraphicFramePr>
          <p:nvPr>
            <p:extLst>
              <p:ext uri="{D42A27DB-BD31-4B8C-83A1-F6EECF244321}">
                <p14:modId xmlns:p14="http://schemas.microsoft.com/office/powerpoint/2010/main" val="2662525824"/>
              </p:ext>
            </p:extLst>
          </p:nvPr>
        </p:nvGraphicFramePr>
        <p:xfrm>
          <a:off x="628650" y="762000"/>
          <a:ext cx="11201400" cy="1143000"/>
        </p:xfrm>
        <a:graphic>
          <a:graphicData uri="http://schemas.openxmlformats.org/presentationml/2006/ole">
            <mc:AlternateContent xmlns:mc="http://schemas.openxmlformats.org/markup-compatibility/2006">
              <mc:Choice xmlns:v="urn:schemas-microsoft-com:vml" Requires="v">
                <p:oleObj spid="_x0000_s14443" name="Document" r:id="rId9" imgW="11497045" imgH="1186851" progId="Word.Document.8">
                  <p:embed/>
                </p:oleObj>
              </mc:Choice>
              <mc:Fallback>
                <p:oleObj name="Document" r:id="rId9" imgW="11497045" imgH="1186851" progId="Word.Document.8">
                  <p:embed/>
                  <p:pic>
                    <p:nvPicPr>
                      <p:cNvPr id="0" name=""/>
                      <p:cNvPicPr/>
                      <p:nvPr/>
                    </p:nvPicPr>
                    <p:blipFill>
                      <a:blip r:embed="rId10"/>
                      <a:stretch>
                        <a:fillRect/>
                      </a:stretch>
                    </p:blipFill>
                    <p:spPr>
                      <a:xfrm>
                        <a:off x="628650" y="762000"/>
                        <a:ext cx="11201400" cy="1143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00210312"/>
              </p:ext>
            </p:extLst>
          </p:nvPr>
        </p:nvGraphicFramePr>
        <p:xfrm>
          <a:off x="670179" y="1815084"/>
          <a:ext cx="11201400" cy="952500"/>
        </p:xfrm>
        <a:graphic>
          <a:graphicData uri="http://schemas.openxmlformats.org/presentationml/2006/ole">
            <mc:AlternateContent xmlns:mc="http://schemas.openxmlformats.org/markup-compatibility/2006">
              <mc:Choice xmlns:v="urn:schemas-microsoft-com:vml" Requires="v">
                <p:oleObj spid="_x0000_s14444" name="Document" r:id="rId12" imgW="11497045" imgH="985927" progId="Word.Document.8">
                  <p:embed/>
                </p:oleObj>
              </mc:Choice>
              <mc:Fallback>
                <p:oleObj name="Document" r:id="rId12" imgW="11497045" imgH="985927" progId="Word.Document.8">
                  <p:embed/>
                  <p:pic>
                    <p:nvPicPr>
                      <p:cNvPr id="0" name=""/>
                      <p:cNvPicPr/>
                      <p:nvPr/>
                    </p:nvPicPr>
                    <p:blipFill>
                      <a:blip r:embed="rId13"/>
                      <a:stretch>
                        <a:fillRect/>
                      </a:stretch>
                    </p:blipFill>
                    <p:spPr>
                      <a:xfrm>
                        <a:off x="670179" y="1815084"/>
                        <a:ext cx="11201400" cy="9525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374204557"/>
              </p:ext>
            </p:extLst>
          </p:nvPr>
        </p:nvGraphicFramePr>
        <p:xfrm>
          <a:off x="670179" y="2450592"/>
          <a:ext cx="11201400" cy="1143000"/>
        </p:xfrm>
        <a:graphic>
          <a:graphicData uri="http://schemas.openxmlformats.org/presentationml/2006/ole">
            <mc:AlternateContent xmlns:mc="http://schemas.openxmlformats.org/markup-compatibility/2006">
              <mc:Choice xmlns:v="urn:schemas-microsoft-com:vml" Requires="v">
                <p:oleObj spid="_x0000_s14445" name="Document" r:id="rId15" imgW="11497045" imgH="1183975" progId="Word.Document.8">
                  <p:embed/>
                </p:oleObj>
              </mc:Choice>
              <mc:Fallback>
                <p:oleObj name="Document" r:id="rId15" imgW="11497045" imgH="1183975" progId="Word.Document.8">
                  <p:embed/>
                  <p:pic>
                    <p:nvPicPr>
                      <p:cNvPr id="0" name=""/>
                      <p:cNvPicPr/>
                      <p:nvPr/>
                    </p:nvPicPr>
                    <p:blipFill>
                      <a:blip r:embed="rId16"/>
                      <a:stretch>
                        <a:fillRect/>
                      </a:stretch>
                    </p:blipFill>
                    <p:spPr>
                      <a:xfrm>
                        <a:off x="670179" y="2450592"/>
                        <a:ext cx="11201400" cy="1143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22653761"/>
              </p:ext>
            </p:extLst>
          </p:nvPr>
        </p:nvGraphicFramePr>
        <p:xfrm>
          <a:off x="628650" y="3117723"/>
          <a:ext cx="11201400" cy="762000"/>
        </p:xfrm>
        <a:graphic>
          <a:graphicData uri="http://schemas.openxmlformats.org/presentationml/2006/ole">
            <mc:AlternateContent xmlns:mc="http://schemas.openxmlformats.org/markup-compatibility/2006">
              <mc:Choice xmlns:v="urn:schemas-microsoft-com:vml" Requires="v">
                <p:oleObj spid="_x0000_s14446" name="Document" r:id="rId18" imgW="11497045" imgH="791114" progId="Word.Document.8">
                  <p:embed/>
                </p:oleObj>
              </mc:Choice>
              <mc:Fallback>
                <p:oleObj name="Document" r:id="rId18" imgW="11497045" imgH="791114" progId="Word.Document.8">
                  <p:embed/>
                  <p:pic>
                    <p:nvPicPr>
                      <p:cNvPr id="0" name=""/>
                      <p:cNvPicPr/>
                      <p:nvPr/>
                    </p:nvPicPr>
                    <p:blipFill>
                      <a:blip r:embed="rId19"/>
                      <a:stretch>
                        <a:fillRect/>
                      </a:stretch>
                    </p:blipFill>
                    <p:spPr>
                      <a:xfrm>
                        <a:off x="628650" y="3117723"/>
                        <a:ext cx="11201400" cy="762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119591941"/>
              </p:ext>
            </p:extLst>
          </p:nvPr>
        </p:nvGraphicFramePr>
        <p:xfrm>
          <a:off x="625602" y="3752850"/>
          <a:ext cx="11201400" cy="571500"/>
        </p:xfrm>
        <a:graphic>
          <a:graphicData uri="http://schemas.openxmlformats.org/presentationml/2006/ole">
            <mc:AlternateContent xmlns:mc="http://schemas.openxmlformats.org/markup-compatibility/2006">
              <mc:Choice xmlns:v="urn:schemas-microsoft-com:vml" Requires="v">
                <p:oleObj spid="_x0000_s14447"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625602" y="3752850"/>
                        <a:ext cx="11201400" cy="5715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889274933"/>
              </p:ext>
            </p:extLst>
          </p:nvPr>
        </p:nvGraphicFramePr>
        <p:xfrm>
          <a:off x="606552" y="4400550"/>
          <a:ext cx="11201400" cy="571500"/>
        </p:xfrm>
        <a:graphic>
          <a:graphicData uri="http://schemas.openxmlformats.org/presentationml/2006/ole">
            <mc:AlternateContent xmlns:mc="http://schemas.openxmlformats.org/markup-compatibility/2006">
              <mc:Choice xmlns:v="urn:schemas-microsoft-com:vml" Requires="v">
                <p:oleObj spid="_x0000_s14448" name="Document" r:id="rId24" imgW="11497045" imgH="593425" progId="Word.Document.8">
                  <p:embed/>
                </p:oleObj>
              </mc:Choice>
              <mc:Fallback>
                <p:oleObj name="Document" r:id="rId24" imgW="11497045" imgH="593425" progId="Word.Document.8">
                  <p:embed/>
                  <p:pic>
                    <p:nvPicPr>
                      <p:cNvPr id="0" name=""/>
                      <p:cNvPicPr/>
                      <p:nvPr/>
                    </p:nvPicPr>
                    <p:blipFill>
                      <a:blip r:embed="rId25"/>
                      <a:stretch>
                        <a:fillRect/>
                      </a:stretch>
                    </p:blipFill>
                    <p:spPr>
                      <a:xfrm>
                        <a:off x="606552" y="4400550"/>
                        <a:ext cx="11201400" cy="5715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41020486"/>
              </p:ext>
            </p:extLst>
          </p:nvPr>
        </p:nvGraphicFramePr>
        <p:xfrm>
          <a:off x="682752" y="4953000"/>
          <a:ext cx="11201400" cy="1333500"/>
        </p:xfrm>
        <a:graphic>
          <a:graphicData uri="http://schemas.openxmlformats.org/presentationml/2006/ole">
            <mc:AlternateContent xmlns:mc="http://schemas.openxmlformats.org/markup-compatibility/2006">
              <mc:Choice xmlns:v="urn:schemas-microsoft-com:vml" Requires="v">
                <p:oleObj spid="_x0000_s14449" name="Document" r:id="rId27" imgW="11497045" imgH="1384540" progId="Word.Document.8">
                  <p:embed/>
                </p:oleObj>
              </mc:Choice>
              <mc:Fallback>
                <p:oleObj name="Document" r:id="rId27" imgW="11497045" imgH="1384540" progId="Word.Document.8">
                  <p:embed/>
                  <p:pic>
                    <p:nvPicPr>
                      <p:cNvPr id="0" name=""/>
                      <p:cNvPicPr/>
                      <p:nvPr/>
                    </p:nvPicPr>
                    <p:blipFill>
                      <a:blip r:embed="rId28"/>
                      <a:stretch>
                        <a:fillRect/>
                      </a:stretch>
                    </p:blipFill>
                    <p:spPr>
                      <a:xfrm>
                        <a:off x="682752" y="4953000"/>
                        <a:ext cx="11201400" cy="1333500"/>
                      </a:xfrm>
                      <a:prstGeom prst="rect">
                        <a:avLst/>
                      </a:prstGeom>
                    </p:spPr>
                  </p:pic>
                </p:oleObj>
              </mc:Fallback>
            </mc:AlternateContent>
          </a:graphicData>
        </a:graphic>
      </p:graphicFrame>
    </p:spTree>
    <p:extLst>
      <p:ext uri="{BB962C8B-B14F-4D97-AF65-F5344CB8AC3E}">
        <p14:creationId xmlns:p14="http://schemas.microsoft.com/office/powerpoint/2010/main" val="115616682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6938" y="366522"/>
            <a:ext cx="11373168" cy="5654802"/>
            <a:chOff x="274955" y="2526919"/>
            <a:chExt cx="11373168" cy="5654802"/>
          </a:xfrm>
        </p:grpSpPr>
        <p:sp>
          <p:nvSpPr>
            <p:cNvPr id="14" name="圆角矩形 13"/>
            <p:cNvSpPr/>
            <p:nvPr>
              <p:custDataLst>
                <p:tags r:id="rId2"/>
              </p:custDataLst>
            </p:nvPr>
          </p:nvSpPr>
          <p:spPr>
            <a:xfrm>
              <a:off x="274955" y="2639949"/>
              <a:ext cx="11373168" cy="554177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3" name="组合 22"/>
            <p:cNvGrpSpPr/>
            <p:nvPr/>
          </p:nvGrpSpPr>
          <p:grpSpPr>
            <a:xfrm>
              <a:off x="708025" y="2526919"/>
              <a:ext cx="620395" cy="215900"/>
              <a:chOff x="708025" y="2526919"/>
              <a:chExt cx="620395" cy="215900"/>
            </a:xfrm>
          </p:grpSpPr>
          <p:sp>
            <p:nvSpPr>
              <p:cNvPr id="24" name="矩形 2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5" name="图片 2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5" name="对象 4"/>
          <p:cNvGraphicFramePr>
            <a:graphicFrameLocks noChangeAspect="1"/>
          </p:cNvGraphicFramePr>
          <p:nvPr>
            <p:extLst>
              <p:ext uri="{D42A27DB-BD31-4B8C-83A1-F6EECF244321}">
                <p14:modId xmlns:p14="http://schemas.microsoft.com/office/powerpoint/2010/main" val="1483731412"/>
              </p:ext>
            </p:extLst>
          </p:nvPr>
        </p:nvGraphicFramePr>
        <p:xfrm>
          <a:off x="627063" y="709613"/>
          <a:ext cx="11191875" cy="1543050"/>
        </p:xfrm>
        <a:graphic>
          <a:graphicData uri="http://schemas.openxmlformats.org/presentationml/2006/ole">
            <mc:AlternateContent xmlns:mc="http://schemas.openxmlformats.org/markup-compatibility/2006">
              <mc:Choice xmlns:v="urn:schemas-microsoft-com:vml" Requires="v">
                <p:oleObj spid="_x0000_s15473" name="Document" r:id="rId9" imgW="11497045" imgH="1582588" progId="Word.Document.8">
                  <p:embed/>
                </p:oleObj>
              </mc:Choice>
              <mc:Fallback>
                <p:oleObj name="Document" r:id="rId9" imgW="11497045" imgH="1582588" progId="Word.Document.8">
                  <p:embed/>
                  <p:pic>
                    <p:nvPicPr>
                      <p:cNvPr id="0" name=""/>
                      <p:cNvPicPr/>
                      <p:nvPr/>
                    </p:nvPicPr>
                    <p:blipFill>
                      <a:blip r:embed="rId10"/>
                      <a:stretch>
                        <a:fillRect/>
                      </a:stretch>
                    </p:blipFill>
                    <p:spPr>
                      <a:xfrm>
                        <a:off x="627063" y="709613"/>
                        <a:ext cx="11191875" cy="15430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529898465"/>
              </p:ext>
            </p:extLst>
          </p:nvPr>
        </p:nvGraphicFramePr>
        <p:xfrm>
          <a:off x="613029" y="2056638"/>
          <a:ext cx="11201400" cy="1143000"/>
        </p:xfrm>
        <a:graphic>
          <a:graphicData uri="http://schemas.openxmlformats.org/presentationml/2006/ole">
            <mc:AlternateContent xmlns:mc="http://schemas.openxmlformats.org/markup-compatibility/2006">
              <mc:Choice xmlns:v="urn:schemas-microsoft-com:vml" Requires="v">
                <p:oleObj spid="_x0000_s15474" name="Document" r:id="rId12" imgW="11497045" imgH="1182538" progId="Word.Document.8">
                  <p:embed/>
                </p:oleObj>
              </mc:Choice>
              <mc:Fallback>
                <p:oleObj name="Document" r:id="rId12" imgW="11497045" imgH="1182538" progId="Word.Document.8">
                  <p:embed/>
                  <p:pic>
                    <p:nvPicPr>
                      <p:cNvPr id="0" name=""/>
                      <p:cNvPicPr/>
                      <p:nvPr/>
                    </p:nvPicPr>
                    <p:blipFill>
                      <a:blip r:embed="rId13"/>
                      <a:stretch>
                        <a:fillRect/>
                      </a:stretch>
                    </p:blipFill>
                    <p:spPr>
                      <a:xfrm>
                        <a:off x="613029" y="2056638"/>
                        <a:ext cx="11201400" cy="11430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50254134"/>
              </p:ext>
            </p:extLst>
          </p:nvPr>
        </p:nvGraphicFramePr>
        <p:xfrm>
          <a:off x="609600" y="2590419"/>
          <a:ext cx="11201400" cy="762000"/>
        </p:xfrm>
        <a:graphic>
          <a:graphicData uri="http://schemas.openxmlformats.org/presentationml/2006/ole">
            <mc:AlternateContent xmlns:mc="http://schemas.openxmlformats.org/markup-compatibility/2006">
              <mc:Choice xmlns:v="urn:schemas-microsoft-com:vml" Requires="v">
                <p:oleObj spid="_x0000_s15475" name="Document" r:id="rId15" imgW="11497045" imgH="791114" progId="Word.Document.8">
                  <p:embed/>
                </p:oleObj>
              </mc:Choice>
              <mc:Fallback>
                <p:oleObj name="Document" r:id="rId15" imgW="11497045" imgH="791114" progId="Word.Document.8">
                  <p:embed/>
                  <p:pic>
                    <p:nvPicPr>
                      <p:cNvPr id="0" name=""/>
                      <p:cNvPicPr/>
                      <p:nvPr/>
                    </p:nvPicPr>
                    <p:blipFill>
                      <a:blip r:embed="rId16"/>
                      <a:stretch>
                        <a:fillRect/>
                      </a:stretch>
                    </p:blipFill>
                    <p:spPr>
                      <a:xfrm>
                        <a:off x="609600" y="2590419"/>
                        <a:ext cx="11201400" cy="7620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4137397248"/>
              </p:ext>
            </p:extLst>
          </p:nvPr>
        </p:nvGraphicFramePr>
        <p:xfrm>
          <a:off x="609600" y="2996946"/>
          <a:ext cx="10915650" cy="1123950"/>
        </p:xfrm>
        <a:graphic>
          <a:graphicData uri="http://schemas.openxmlformats.org/presentationml/2006/ole">
            <mc:AlternateContent xmlns:mc="http://schemas.openxmlformats.org/markup-compatibility/2006">
              <mc:Choice xmlns:v="urn:schemas-microsoft-com:vml" Requires="v">
                <p:oleObj spid="_x0000_s15476" name="Document" r:id="rId18" imgW="11497045" imgH="1186851" progId="Word.Document.8">
                  <p:embed/>
                </p:oleObj>
              </mc:Choice>
              <mc:Fallback>
                <p:oleObj name="Document" r:id="rId18" imgW="11497045" imgH="1186851" progId="Word.Document.8">
                  <p:embed/>
                  <p:pic>
                    <p:nvPicPr>
                      <p:cNvPr id="0" name=""/>
                      <p:cNvPicPr/>
                      <p:nvPr/>
                    </p:nvPicPr>
                    <p:blipFill>
                      <a:blip r:embed="rId19"/>
                      <a:stretch>
                        <a:fillRect/>
                      </a:stretch>
                    </p:blipFill>
                    <p:spPr>
                      <a:xfrm>
                        <a:off x="609600" y="2996946"/>
                        <a:ext cx="10915650" cy="112395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910648493"/>
              </p:ext>
            </p:extLst>
          </p:nvPr>
        </p:nvGraphicFramePr>
        <p:xfrm>
          <a:off x="609600" y="3645027"/>
          <a:ext cx="10915650" cy="1123950"/>
        </p:xfrm>
        <a:graphic>
          <a:graphicData uri="http://schemas.openxmlformats.org/presentationml/2006/ole">
            <mc:AlternateContent xmlns:mc="http://schemas.openxmlformats.org/markup-compatibility/2006">
              <mc:Choice xmlns:v="urn:schemas-microsoft-com:vml" Requires="v">
                <p:oleObj spid="_x0000_s15477" name="Document" r:id="rId21" imgW="11497045" imgH="1186851" progId="Word.Document.8">
                  <p:embed/>
                </p:oleObj>
              </mc:Choice>
              <mc:Fallback>
                <p:oleObj name="Document" r:id="rId21" imgW="11497045" imgH="1186851" progId="Word.Document.8">
                  <p:embed/>
                  <p:pic>
                    <p:nvPicPr>
                      <p:cNvPr id="0" name=""/>
                      <p:cNvPicPr/>
                      <p:nvPr/>
                    </p:nvPicPr>
                    <p:blipFill>
                      <a:blip r:embed="rId22"/>
                      <a:stretch>
                        <a:fillRect/>
                      </a:stretch>
                    </p:blipFill>
                    <p:spPr>
                      <a:xfrm>
                        <a:off x="609600" y="3645027"/>
                        <a:ext cx="10915650" cy="112395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59373605"/>
              </p:ext>
            </p:extLst>
          </p:nvPr>
        </p:nvGraphicFramePr>
        <p:xfrm>
          <a:off x="685800" y="4274058"/>
          <a:ext cx="10915650" cy="1314450"/>
        </p:xfrm>
        <a:graphic>
          <a:graphicData uri="http://schemas.openxmlformats.org/presentationml/2006/ole">
            <mc:AlternateContent xmlns:mc="http://schemas.openxmlformats.org/markup-compatibility/2006">
              <mc:Choice xmlns:v="urn:schemas-microsoft-com:vml" Requires="v">
                <p:oleObj spid="_x0000_s15478" name="Document" r:id="rId24" imgW="11497045" imgH="1380586" progId="Word.Document.8">
                  <p:embed/>
                </p:oleObj>
              </mc:Choice>
              <mc:Fallback>
                <p:oleObj name="Document" r:id="rId24" imgW="11497045" imgH="1380586" progId="Word.Document.8">
                  <p:embed/>
                  <p:pic>
                    <p:nvPicPr>
                      <p:cNvPr id="0" name=""/>
                      <p:cNvPicPr/>
                      <p:nvPr/>
                    </p:nvPicPr>
                    <p:blipFill>
                      <a:blip r:embed="rId25"/>
                      <a:stretch>
                        <a:fillRect/>
                      </a:stretch>
                    </p:blipFill>
                    <p:spPr>
                      <a:xfrm>
                        <a:off x="685800" y="4274058"/>
                        <a:ext cx="10915650" cy="131445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580087936"/>
              </p:ext>
            </p:extLst>
          </p:nvPr>
        </p:nvGraphicFramePr>
        <p:xfrm>
          <a:off x="670179" y="5233416"/>
          <a:ext cx="11201400" cy="571500"/>
        </p:xfrm>
        <a:graphic>
          <a:graphicData uri="http://schemas.openxmlformats.org/presentationml/2006/ole">
            <mc:AlternateContent xmlns:mc="http://schemas.openxmlformats.org/markup-compatibility/2006">
              <mc:Choice xmlns:v="urn:schemas-microsoft-com:vml" Requires="v">
                <p:oleObj spid="_x0000_s15479" name="Document" r:id="rId27" imgW="11497045" imgH="593425" progId="Word.Document.8">
                  <p:embed/>
                </p:oleObj>
              </mc:Choice>
              <mc:Fallback>
                <p:oleObj name="Document" r:id="rId27" imgW="11497045" imgH="593425" progId="Word.Document.8">
                  <p:embed/>
                  <p:pic>
                    <p:nvPicPr>
                      <p:cNvPr id="0" name=""/>
                      <p:cNvPicPr/>
                      <p:nvPr/>
                    </p:nvPicPr>
                    <p:blipFill>
                      <a:blip r:embed="rId28"/>
                      <a:stretch>
                        <a:fillRect/>
                      </a:stretch>
                    </p:blipFill>
                    <p:spPr>
                      <a:xfrm>
                        <a:off x="670179" y="5233416"/>
                        <a:ext cx="11201400" cy="571500"/>
                      </a:xfrm>
                      <a:prstGeom prst="rect">
                        <a:avLst/>
                      </a:prstGeom>
                    </p:spPr>
                  </p:pic>
                </p:oleObj>
              </mc:Fallback>
            </mc:AlternateContent>
          </a:graphicData>
        </a:graphic>
      </p:graphicFrame>
    </p:spTree>
    <p:extLst>
      <p:ext uri="{BB962C8B-B14F-4D97-AF65-F5344CB8AC3E}">
        <p14:creationId xmlns:p14="http://schemas.microsoft.com/office/powerpoint/2010/main" val="371405920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58838" y="1776984"/>
            <a:ext cx="11487214" cy="4028313"/>
            <a:chOff x="274955" y="2526919"/>
            <a:chExt cx="11487214" cy="4028313"/>
          </a:xfrm>
        </p:grpSpPr>
        <p:sp>
          <p:nvSpPr>
            <p:cNvPr id="14" name="圆角矩形 13"/>
            <p:cNvSpPr/>
            <p:nvPr>
              <p:custDataLst>
                <p:tags r:id="rId2"/>
              </p:custDataLst>
            </p:nvPr>
          </p:nvSpPr>
          <p:spPr>
            <a:xfrm>
              <a:off x="274955" y="2639950"/>
              <a:ext cx="11487214" cy="391528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3" name="组合 22"/>
            <p:cNvGrpSpPr/>
            <p:nvPr/>
          </p:nvGrpSpPr>
          <p:grpSpPr>
            <a:xfrm>
              <a:off x="708025" y="2526919"/>
              <a:ext cx="620395" cy="215900"/>
              <a:chOff x="708025" y="2526919"/>
              <a:chExt cx="620395" cy="215900"/>
            </a:xfrm>
          </p:grpSpPr>
          <p:sp>
            <p:nvSpPr>
              <p:cNvPr id="24" name="矩形 2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5" name="图片 2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390408420"/>
              </p:ext>
            </p:extLst>
          </p:nvPr>
        </p:nvGraphicFramePr>
        <p:xfrm>
          <a:off x="400050" y="209550"/>
          <a:ext cx="11201400" cy="1504950"/>
        </p:xfrm>
        <a:graphic>
          <a:graphicData uri="http://schemas.openxmlformats.org/presentationml/2006/ole">
            <mc:AlternateContent xmlns:mc="http://schemas.openxmlformats.org/markup-compatibility/2006">
              <mc:Choice xmlns:v="urn:schemas-microsoft-com:vml" Requires="v">
                <p:oleObj spid="_x0000_s16461" name="Document" r:id="rId9" imgW="11445543" imgH="1539096" progId="Word.Document.8">
                  <p:embed/>
                </p:oleObj>
              </mc:Choice>
              <mc:Fallback>
                <p:oleObj name="Document" r:id="rId9" imgW="11445543" imgH="1539096" progId="Word.Document.8">
                  <p:embed/>
                  <p:pic>
                    <p:nvPicPr>
                      <p:cNvPr id="0" name=""/>
                      <p:cNvPicPr/>
                      <p:nvPr/>
                    </p:nvPicPr>
                    <p:blipFill>
                      <a:blip r:embed="rId10"/>
                      <a:stretch>
                        <a:fillRect/>
                      </a:stretch>
                    </p:blipFill>
                    <p:spPr>
                      <a:xfrm>
                        <a:off x="400050" y="209550"/>
                        <a:ext cx="11201400" cy="1504950"/>
                      </a:xfrm>
                      <a:prstGeom prst="rect">
                        <a:avLst/>
                      </a:prstGeom>
                    </p:spPr>
                  </p:pic>
                </p:oleObj>
              </mc:Fallback>
            </mc:AlternateContent>
          </a:graphicData>
        </a:graphic>
      </p:graphicFrame>
      <p:sp>
        <p:nvSpPr>
          <p:cNvPr id="3" name="矩形 2"/>
          <p:cNvSpPr/>
          <p:nvPr/>
        </p:nvSpPr>
        <p:spPr>
          <a:xfrm>
            <a:off x="793447" y="950976"/>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1</a:t>
            </a:r>
            <a:endParaRPr lang="zh-CN" altLang="zh-CN" sz="2600" dirty="0">
              <a:solidFill>
                <a:srgbClr val="C00000"/>
              </a:solidFill>
              <a:latin typeface="Times New Roman"/>
              <a:ea typeface="宋体"/>
              <a:sym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742877510"/>
              </p:ext>
            </p:extLst>
          </p:nvPr>
        </p:nvGraphicFramePr>
        <p:xfrm>
          <a:off x="549402" y="2184274"/>
          <a:ext cx="11201400" cy="1143000"/>
        </p:xfrm>
        <a:graphic>
          <a:graphicData uri="http://schemas.openxmlformats.org/presentationml/2006/ole">
            <mc:AlternateContent xmlns:mc="http://schemas.openxmlformats.org/markup-compatibility/2006">
              <mc:Choice xmlns:v="urn:schemas-microsoft-com:vml" Requires="v">
                <p:oleObj spid="_x0000_s16462" name="Document" r:id="rId12" imgW="11497045" imgH="1186851" progId="Word.Document.8">
                  <p:embed/>
                </p:oleObj>
              </mc:Choice>
              <mc:Fallback>
                <p:oleObj name="Document" r:id="rId12" imgW="11497045" imgH="1186851" progId="Word.Document.8">
                  <p:embed/>
                  <p:pic>
                    <p:nvPicPr>
                      <p:cNvPr id="0" name=""/>
                      <p:cNvPicPr/>
                      <p:nvPr/>
                    </p:nvPicPr>
                    <p:blipFill>
                      <a:blip r:embed="rId13"/>
                      <a:stretch>
                        <a:fillRect/>
                      </a:stretch>
                    </p:blipFill>
                    <p:spPr>
                      <a:xfrm>
                        <a:off x="549402" y="2184274"/>
                        <a:ext cx="11201400" cy="11430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21642469"/>
              </p:ext>
            </p:extLst>
          </p:nvPr>
        </p:nvGraphicFramePr>
        <p:xfrm>
          <a:off x="587502" y="3333750"/>
          <a:ext cx="11201400" cy="952500"/>
        </p:xfrm>
        <a:graphic>
          <a:graphicData uri="http://schemas.openxmlformats.org/presentationml/2006/ole">
            <mc:AlternateContent xmlns:mc="http://schemas.openxmlformats.org/markup-compatibility/2006">
              <mc:Choice xmlns:v="urn:schemas-microsoft-com:vml" Requires="v">
                <p:oleObj spid="_x0000_s16463"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587502" y="3333750"/>
                        <a:ext cx="11201400" cy="9525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3315549809"/>
              </p:ext>
            </p:extLst>
          </p:nvPr>
        </p:nvGraphicFramePr>
        <p:xfrm>
          <a:off x="587375" y="4203700"/>
          <a:ext cx="11190288" cy="763588"/>
        </p:xfrm>
        <a:graphic>
          <a:graphicData uri="http://schemas.openxmlformats.org/presentationml/2006/ole">
            <mc:AlternateContent xmlns:mc="http://schemas.openxmlformats.org/markup-compatibility/2006">
              <mc:Choice xmlns:v="urn:schemas-microsoft-com:vml" Requires="v">
                <p:oleObj spid="_x0000_s16464" name="Document" r:id="rId18" imgW="11497045" imgH="791114" progId="Word.Document.8">
                  <p:embed/>
                </p:oleObj>
              </mc:Choice>
              <mc:Fallback>
                <p:oleObj name="Document" r:id="rId18" imgW="11497045" imgH="791114" progId="Word.Document.8">
                  <p:embed/>
                  <p:pic>
                    <p:nvPicPr>
                      <p:cNvPr id="0" name=""/>
                      <p:cNvPicPr/>
                      <p:nvPr/>
                    </p:nvPicPr>
                    <p:blipFill>
                      <a:blip r:embed="rId19"/>
                      <a:stretch>
                        <a:fillRect/>
                      </a:stretch>
                    </p:blipFill>
                    <p:spPr>
                      <a:xfrm>
                        <a:off x="587375" y="4203700"/>
                        <a:ext cx="11190288" cy="76358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602133167"/>
              </p:ext>
            </p:extLst>
          </p:nvPr>
        </p:nvGraphicFramePr>
        <p:xfrm>
          <a:off x="568452" y="5048250"/>
          <a:ext cx="11201400" cy="571500"/>
        </p:xfrm>
        <a:graphic>
          <a:graphicData uri="http://schemas.openxmlformats.org/presentationml/2006/ole">
            <mc:AlternateContent xmlns:mc="http://schemas.openxmlformats.org/markup-compatibility/2006">
              <mc:Choice xmlns:v="urn:schemas-microsoft-com:vml" Requires="v">
                <p:oleObj spid="_x0000_s16465"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568452" y="5048250"/>
                        <a:ext cx="11201400" cy="571500"/>
                      </a:xfrm>
                      <a:prstGeom prst="rect">
                        <a:avLst/>
                      </a:prstGeom>
                    </p:spPr>
                  </p:pic>
                </p:oleObj>
              </mc:Fallback>
            </mc:AlternateContent>
          </a:graphicData>
        </a:graphic>
      </p:graphicFrame>
      <p:pic>
        <p:nvPicPr>
          <p:cNvPr id="17" name="返回">
            <a:hlinkClick r:id="rId23" action="ppaction://hlinksldjump"/>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599197529"/>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279650" y="31280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圆与圆的综合问题</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三</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93739"/>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175895"/>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3</a:t>
            </a:r>
            <a:endParaRPr kumimoji="1" lang="zh-CN" altLang="en-US" sz="2000" b="1" dirty="0">
              <a:solidFill>
                <a:prstClr val="white"/>
              </a:solidFill>
              <a:latin typeface="微软雅黑" pitchFamily="34" charset="-122"/>
              <a:ea typeface="微软雅黑" pitchFamily="34" charset="-122"/>
            </a:endParaRPr>
          </a:p>
        </p:txBody>
      </p:sp>
      <p:sp>
        <p:nvSpPr>
          <p:cNvPr id="12" name="矩形 11"/>
          <p:cNvSpPr/>
          <p:nvPr/>
        </p:nvSpPr>
        <p:spPr>
          <a:xfrm>
            <a:off x="237173" y="601599"/>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圆</a:t>
            </a:r>
            <a:r>
              <a:rPr lang="en-US" altLang="zh-CN" sz="2600" b="1" i="1" kern="100" dirty="0">
                <a:latin typeface="Times New Roman"/>
                <a:cs typeface="Courier New"/>
              </a:rPr>
              <a:t>O</a:t>
            </a:r>
            <a:r>
              <a:rPr lang="en-US" altLang="zh-CN" sz="2600" b="1" kern="100" baseline="-25000" dirty="0">
                <a:latin typeface="Times New Roman"/>
                <a:cs typeface="Courier New"/>
              </a:rPr>
              <a:t>1</a:t>
            </a:r>
            <a:r>
              <a:rPr lang="zh-CN" altLang="zh-CN" sz="2600" b="1" kern="100" dirty="0">
                <a:latin typeface="Times New Roman"/>
                <a:cs typeface="Times New Roman"/>
              </a:rPr>
              <a:t>的方程为</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，圆</a:t>
            </a:r>
            <a:r>
              <a:rPr lang="en-US" altLang="zh-CN" sz="2600" b="1" i="1" kern="100" dirty="0">
                <a:latin typeface="Times New Roman"/>
                <a:cs typeface="Courier New"/>
              </a:rPr>
              <a:t>O</a:t>
            </a:r>
            <a:r>
              <a:rPr lang="en-US" altLang="zh-CN" sz="2600" b="1" kern="100" baseline="-25000" dirty="0">
                <a:latin typeface="Times New Roman"/>
                <a:cs typeface="Courier New"/>
              </a:rPr>
              <a:t>2</a:t>
            </a:r>
            <a:r>
              <a:rPr lang="zh-CN" altLang="zh-CN" sz="2600" b="1" kern="100" dirty="0">
                <a:latin typeface="Times New Roman"/>
                <a:cs typeface="Times New Roman"/>
              </a:rPr>
              <a:t>的圆心为</a:t>
            </a:r>
            <a:r>
              <a:rPr lang="en-US" altLang="zh-CN" sz="2600" b="1" i="1" kern="100" dirty="0">
                <a:latin typeface="Times New Roman"/>
                <a:cs typeface="Courier New"/>
              </a:rPr>
              <a:t>O</a:t>
            </a:r>
            <a:r>
              <a:rPr lang="en-US" altLang="zh-CN" sz="2600" b="1" kern="100" baseline="-25000" dirty="0">
                <a:latin typeface="Times New Roman"/>
                <a:cs typeface="Courier New"/>
              </a:rPr>
              <a:t>2</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endParaRPr lang="zh-CN" altLang="zh-CN" sz="1050" kern="100" dirty="0">
              <a:effectLst/>
              <a:latin typeface="宋体"/>
              <a:cs typeface="Courier New"/>
            </a:endParaRPr>
          </a:p>
        </p:txBody>
      </p:sp>
      <p:grpSp>
        <p:nvGrpSpPr>
          <p:cNvPr id="15" name="组合 14"/>
          <p:cNvGrpSpPr/>
          <p:nvPr/>
        </p:nvGrpSpPr>
        <p:grpSpPr>
          <a:xfrm>
            <a:off x="401955" y="2094738"/>
            <a:ext cx="11373168" cy="4142613"/>
            <a:chOff x="389255" y="2564892"/>
            <a:chExt cx="11373168" cy="4142613"/>
          </a:xfrm>
        </p:grpSpPr>
        <p:sp>
          <p:nvSpPr>
            <p:cNvPr id="16" name="圆角矩形 15"/>
            <p:cNvSpPr/>
            <p:nvPr>
              <p:custDataLst>
                <p:tags r:id="rId2"/>
              </p:custDataLst>
            </p:nvPr>
          </p:nvSpPr>
          <p:spPr>
            <a:xfrm>
              <a:off x="389255" y="2677922"/>
              <a:ext cx="11373168" cy="402958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9" name="矩形 18"/>
          <p:cNvSpPr/>
          <p:nvPr/>
        </p:nvSpPr>
        <p:spPr>
          <a:xfrm>
            <a:off x="476688" y="2348236"/>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因为圆</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的方程为</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1" name="矩形 10"/>
          <p:cNvSpPr/>
          <p:nvPr/>
        </p:nvSpPr>
        <p:spPr>
          <a:xfrm>
            <a:off x="275273" y="1268730"/>
            <a:ext cx="11537950"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若圆</a:t>
            </a:r>
            <a:r>
              <a:rPr lang="en-US" altLang="zh-CN" sz="2600" b="1" i="1" kern="100" dirty="0">
                <a:latin typeface="Times New Roman"/>
                <a:cs typeface="Courier New"/>
              </a:rPr>
              <a:t>O</a:t>
            </a:r>
            <a:r>
              <a:rPr lang="en-US" altLang="zh-CN" sz="2600" b="1" kern="100" baseline="-25000" dirty="0">
                <a:latin typeface="Times New Roman"/>
                <a:cs typeface="Courier New"/>
              </a:rPr>
              <a:t>2</a:t>
            </a:r>
            <a:r>
              <a:rPr lang="zh-CN" altLang="zh-CN" sz="2600" b="1" kern="100" dirty="0">
                <a:latin typeface="Times New Roman"/>
                <a:cs typeface="Times New Roman"/>
              </a:rPr>
              <a:t>与圆</a:t>
            </a:r>
            <a:r>
              <a:rPr lang="en-US" altLang="zh-CN" sz="2600" b="1" i="1" kern="100" dirty="0">
                <a:latin typeface="Times New Roman"/>
                <a:cs typeface="Courier New"/>
              </a:rPr>
              <a:t>O</a:t>
            </a:r>
            <a:r>
              <a:rPr lang="en-US" altLang="zh-CN" sz="2600" b="1" kern="100" baseline="-25000" dirty="0">
                <a:latin typeface="Times New Roman"/>
                <a:cs typeface="Courier New"/>
              </a:rPr>
              <a:t>1</a:t>
            </a:r>
            <a:r>
              <a:rPr lang="zh-CN" altLang="zh-CN" sz="2600" b="1" kern="100" dirty="0">
                <a:latin typeface="Times New Roman"/>
                <a:cs typeface="Times New Roman"/>
              </a:rPr>
              <a:t>外切，求圆</a:t>
            </a:r>
            <a:r>
              <a:rPr lang="en-US" altLang="zh-CN" sz="2600" b="1" i="1" kern="100" dirty="0">
                <a:latin typeface="Times New Roman"/>
                <a:cs typeface="Courier New"/>
              </a:rPr>
              <a:t>O</a:t>
            </a:r>
            <a:r>
              <a:rPr lang="en-US" altLang="zh-CN" sz="2600" b="1" kern="100" baseline="-25000" dirty="0">
                <a:latin typeface="Times New Roman"/>
                <a:cs typeface="Courier New"/>
              </a:rPr>
              <a:t>2</a:t>
            </a:r>
            <a:r>
              <a:rPr lang="zh-CN" altLang="zh-CN" sz="2600" b="1" kern="100" dirty="0">
                <a:latin typeface="Times New Roman"/>
                <a:cs typeface="Times New Roman"/>
              </a:rPr>
              <a:t>的方程；</a:t>
            </a:r>
            <a:endParaRPr lang="zh-CN" altLang="zh-CN" sz="1050" kern="100" dirty="0">
              <a:effectLst/>
              <a:latin typeface="宋体"/>
              <a:cs typeface="Courier New"/>
            </a:endParaRPr>
          </a:p>
        </p:txBody>
      </p:sp>
      <p:sp>
        <p:nvSpPr>
          <p:cNvPr id="14" name="矩形 13"/>
          <p:cNvSpPr/>
          <p:nvPr/>
        </p:nvSpPr>
        <p:spPr>
          <a:xfrm>
            <a:off x="498348" y="2983871"/>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所以圆心坐标为</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，半径为</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20" name="矩形 19"/>
          <p:cNvSpPr/>
          <p:nvPr/>
        </p:nvSpPr>
        <p:spPr>
          <a:xfrm>
            <a:off x="479298" y="3619379"/>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又因为圆</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的圆心</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35969420"/>
              </p:ext>
            </p:extLst>
          </p:nvPr>
        </p:nvGraphicFramePr>
        <p:xfrm>
          <a:off x="568452" y="4331589"/>
          <a:ext cx="11201400" cy="571500"/>
        </p:xfrm>
        <a:graphic>
          <a:graphicData uri="http://schemas.openxmlformats.org/presentationml/2006/ole">
            <mc:AlternateContent xmlns:mc="http://schemas.openxmlformats.org/markup-compatibility/2006">
              <mc:Choice xmlns:v="urn:schemas-microsoft-com:vml" Requires="v">
                <p:oleObj spid="_x0000_s17455"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568452" y="4331589"/>
                        <a:ext cx="11201400" cy="571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602739827"/>
              </p:ext>
            </p:extLst>
          </p:nvPr>
        </p:nvGraphicFramePr>
        <p:xfrm>
          <a:off x="530352" y="4953000"/>
          <a:ext cx="11201400" cy="571500"/>
        </p:xfrm>
        <a:graphic>
          <a:graphicData uri="http://schemas.openxmlformats.org/presentationml/2006/ole">
            <mc:AlternateContent xmlns:mc="http://schemas.openxmlformats.org/markup-compatibility/2006">
              <mc:Choice xmlns:v="urn:schemas-microsoft-com:vml" Requires="v">
                <p:oleObj spid="_x0000_s17456"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530352" y="4953000"/>
                        <a:ext cx="11201400" cy="5715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575563182"/>
              </p:ext>
            </p:extLst>
          </p:nvPr>
        </p:nvGraphicFramePr>
        <p:xfrm>
          <a:off x="574548" y="5581650"/>
          <a:ext cx="11201400" cy="571500"/>
        </p:xfrm>
        <a:graphic>
          <a:graphicData uri="http://schemas.openxmlformats.org/presentationml/2006/ole">
            <mc:AlternateContent xmlns:mc="http://schemas.openxmlformats.org/markup-compatibility/2006">
              <mc:Choice xmlns:v="urn:schemas-microsoft-com:vml" Requires="v">
                <p:oleObj spid="_x0000_s17457"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74548" y="5581650"/>
                        <a:ext cx="11201400" cy="5715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linds(horizontal)">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809752" y="1768475"/>
            <a:ext cx="8059484" cy="3017236"/>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日食是一种天文现象，在民间称此现象为天狗食日</a:t>
            </a:r>
            <a:r>
              <a:rPr lang="en-US" altLang="zh-CN" sz="2600" b="1" kern="100" dirty="0">
                <a:latin typeface="Times New Roman"/>
                <a:cs typeface="Courier New"/>
              </a:rPr>
              <a:t>.</a:t>
            </a:r>
            <a:r>
              <a:rPr lang="zh-CN" altLang="zh-CN" sz="2600" b="1" kern="100" dirty="0">
                <a:latin typeface="Times New Roman"/>
                <a:cs typeface="Times New Roman"/>
              </a:rPr>
              <a:t>日食只在月球与太阳呈现合的状态时发生</a:t>
            </a:r>
            <a:r>
              <a:rPr lang="en-US" altLang="zh-CN" sz="2600" b="1" kern="100" dirty="0">
                <a:latin typeface="Times New Roman"/>
                <a:cs typeface="Courier New"/>
              </a:rPr>
              <a:t>.</a:t>
            </a:r>
            <a:r>
              <a:rPr lang="zh-CN" altLang="zh-CN" sz="2600" b="1" kern="100" dirty="0">
                <a:latin typeface="Times New Roman"/>
                <a:cs typeface="Times New Roman"/>
              </a:rPr>
              <a:t>日食分为日偏食、日全食、日环食、全环食</a:t>
            </a:r>
            <a:r>
              <a:rPr lang="en-US" altLang="zh-CN" sz="2600" b="1" kern="100" dirty="0">
                <a:latin typeface="Times New Roman"/>
                <a:cs typeface="Courier New"/>
              </a:rPr>
              <a:t>.</a:t>
            </a:r>
            <a:r>
              <a:rPr lang="zh-CN" altLang="zh-CN" sz="2600" b="1" kern="100" dirty="0">
                <a:latin typeface="Times New Roman"/>
                <a:cs typeface="Times New Roman"/>
              </a:rPr>
              <a:t>我们将月亮与太阳抽象为圆，观察到的这些圆在变化的过程中位置关系是怎样的？</a:t>
            </a:r>
            <a:endParaRPr lang="zh-CN" altLang="zh-CN" sz="1050" kern="100" dirty="0">
              <a:effectLst/>
              <a:latin typeface="宋体"/>
              <a:cs typeface="Courier New"/>
            </a:endParaRPr>
          </a:p>
        </p:txBody>
      </p:sp>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39501"/>
            <a:ext cx="1611952" cy="384175"/>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引入</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9" name="矩形 8"/>
          <p:cNvSpPr/>
          <p:nvPr/>
        </p:nvSpPr>
        <p:spPr>
          <a:xfrm>
            <a:off x="818546" y="4768736"/>
            <a:ext cx="11162739" cy="1501577"/>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前面我们运用直线的方程、圆的方程研究了直线与圆的位置关系，现在我们类比上述研究方法，运用圆的方程，通过定量计算研究圆与圆的位置关系</a:t>
            </a:r>
            <a:r>
              <a:rPr lang="en-US" altLang="zh-CN" sz="2600" b="1" kern="100" dirty="0">
                <a:latin typeface="Times New Roman"/>
                <a:cs typeface="Courier New"/>
              </a:rPr>
              <a:t>.</a:t>
            </a:r>
            <a:endParaRPr lang="zh-CN" altLang="zh-CN" sz="1050" kern="100" dirty="0">
              <a:effectLst/>
              <a:latin typeface="宋体"/>
              <a:cs typeface="Courier New"/>
            </a:endParaRPr>
          </a:p>
        </p:txBody>
      </p:sp>
      <p:pic>
        <p:nvPicPr>
          <p:cNvPr id="45058" name="Picture 2" descr="B10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24733" y="2215789"/>
            <a:ext cx="2824449" cy="1497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440055" y="1052703"/>
            <a:ext cx="11373168" cy="5400675"/>
            <a:chOff x="389255" y="2564892"/>
            <a:chExt cx="11373168" cy="5400675"/>
          </a:xfrm>
        </p:grpSpPr>
        <p:sp>
          <p:nvSpPr>
            <p:cNvPr id="18" name="圆角矩形 17"/>
            <p:cNvSpPr/>
            <p:nvPr>
              <p:custDataLst>
                <p:tags r:id="rId2"/>
              </p:custDataLst>
            </p:nvPr>
          </p:nvSpPr>
          <p:spPr>
            <a:xfrm>
              <a:off x="389255" y="2677922"/>
              <a:ext cx="11373168" cy="528764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21" name="矩形 20"/>
          <p:cNvSpPr/>
          <p:nvPr/>
        </p:nvSpPr>
        <p:spPr>
          <a:xfrm>
            <a:off x="533838" y="1325251"/>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因为圆</a:t>
            </a:r>
            <a:r>
              <a:rPr lang="en-US" altLang="zh-CN" sz="2600" b="1" i="1" kern="100" dirty="0">
                <a:latin typeface="Times New Roman"/>
                <a:ea typeface="宋体" pitchFamily="2" charset="-122"/>
              </a:rPr>
              <a:t>O</a:t>
            </a:r>
            <a:r>
              <a:rPr lang="en-US" altLang="zh-CN" sz="2600" b="1" kern="100" baseline="-25000" dirty="0">
                <a:latin typeface="Times New Roman"/>
                <a:ea typeface="宋体" pitchFamily="2" charset="-122"/>
              </a:rPr>
              <a:t>2</a:t>
            </a:r>
            <a:r>
              <a:rPr lang="zh-CN" altLang="zh-CN" sz="2600" b="1" kern="100" dirty="0">
                <a:latin typeface="Times New Roman"/>
                <a:ea typeface="宋体" pitchFamily="2" charset="-122"/>
                <a:cs typeface="Times New Roman"/>
              </a:rPr>
              <a:t>与圆</a:t>
            </a:r>
            <a:r>
              <a:rPr lang="en-US" altLang="zh-CN" sz="2600" b="1" i="1" kern="100" dirty="0">
                <a:latin typeface="Times New Roman"/>
                <a:ea typeface="宋体" pitchFamily="2" charset="-122"/>
              </a:rPr>
              <a:t>O</a:t>
            </a:r>
            <a:r>
              <a:rPr lang="en-US" altLang="zh-CN" sz="2600" b="1" kern="100" baseline="-25000" dirty="0">
                <a:latin typeface="Times New Roman"/>
                <a:ea typeface="宋体" pitchFamily="2" charset="-122"/>
              </a:rPr>
              <a:t>1</a:t>
            </a:r>
            <a:r>
              <a:rPr lang="zh-CN" altLang="zh-CN" sz="2600" b="1" kern="100" dirty="0">
                <a:latin typeface="Times New Roman"/>
                <a:ea typeface="宋体" pitchFamily="2" charset="-122"/>
                <a:cs typeface="Times New Roman"/>
              </a:rPr>
              <a:t>交于</a:t>
            </a:r>
            <a:r>
              <a:rPr lang="en-US" altLang="zh-CN" sz="2600" b="1" i="1" kern="100" dirty="0">
                <a:latin typeface="Times New Roman"/>
                <a:ea typeface="宋体" pitchFamily="2" charset="-122"/>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B</a:t>
            </a:r>
            <a:r>
              <a:rPr lang="zh-CN" altLang="zh-CN" sz="2600" b="1" kern="100" dirty="0">
                <a:latin typeface="Times New Roman"/>
                <a:ea typeface="宋体" pitchFamily="2" charset="-122"/>
                <a:cs typeface="Times New Roman"/>
              </a:rPr>
              <a:t>两点，</a:t>
            </a:r>
            <a:endParaRPr lang="en-US" altLang="zh-CN" sz="2600" b="1" kern="100" dirty="0" smtClean="0">
              <a:latin typeface="Times New Roman" panose="02020603050405020304"/>
              <a:cs typeface="Times New Roman" panose="02020603050405020304"/>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434244427"/>
              </p:ext>
            </p:extLst>
          </p:nvPr>
        </p:nvGraphicFramePr>
        <p:xfrm>
          <a:off x="415671" y="271272"/>
          <a:ext cx="11201400" cy="571500"/>
        </p:xfrm>
        <a:graphic>
          <a:graphicData uri="http://schemas.openxmlformats.org/presentationml/2006/ole">
            <mc:AlternateContent xmlns:mc="http://schemas.openxmlformats.org/markup-compatibility/2006">
              <mc:Choice xmlns:v="urn:schemas-microsoft-com:vml" Requires="v">
                <p:oleObj spid="_x0000_s18554"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415671" y="271272"/>
                        <a:ext cx="11201400" cy="571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66900612"/>
              </p:ext>
            </p:extLst>
          </p:nvPr>
        </p:nvGraphicFramePr>
        <p:xfrm>
          <a:off x="632079" y="2107692"/>
          <a:ext cx="11201400" cy="571500"/>
        </p:xfrm>
        <a:graphic>
          <a:graphicData uri="http://schemas.openxmlformats.org/presentationml/2006/ole">
            <mc:AlternateContent xmlns:mc="http://schemas.openxmlformats.org/markup-compatibility/2006">
              <mc:Choice xmlns:v="urn:schemas-microsoft-com:vml" Requires="v">
                <p:oleObj spid="_x0000_s18555"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32079" y="2107692"/>
                        <a:ext cx="11201400" cy="571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908339433"/>
              </p:ext>
            </p:extLst>
          </p:nvPr>
        </p:nvGraphicFramePr>
        <p:xfrm>
          <a:off x="600075" y="2743200"/>
          <a:ext cx="11191875" cy="573088"/>
        </p:xfrm>
        <a:graphic>
          <a:graphicData uri="http://schemas.openxmlformats.org/presentationml/2006/ole">
            <mc:AlternateContent xmlns:mc="http://schemas.openxmlformats.org/markup-compatibility/2006">
              <mc:Choice xmlns:v="urn:schemas-microsoft-com:vml" Requires="v">
                <p:oleObj spid="_x0000_s18556"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00075" y="2743200"/>
                        <a:ext cx="11191875" cy="573088"/>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238800345"/>
              </p:ext>
            </p:extLst>
          </p:nvPr>
        </p:nvGraphicFramePr>
        <p:xfrm>
          <a:off x="627063" y="3330575"/>
          <a:ext cx="11191875" cy="573088"/>
        </p:xfrm>
        <a:graphic>
          <a:graphicData uri="http://schemas.openxmlformats.org/presentationml/2006/ole">
            <mc:AlternateContent xmlns:mc="http://schemas.openxmlformats.org/markup-compatibility/2006">
              <mc:Choice xmlns:v="urn:schemas-microsoft-com:vml" Requires="v">
                <p:oleObj spid="_x0000_s18557"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627063" y="3330575"/>
                        <a:ext cx="11191875" cy="573088"/>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098347524"/>
              </p:ext>
            </p:extLst>
          </p:nvPr>
        </p:nvGraphicFramePr>
        <p:xfrm>
          <a:off x="573088" y="3957638"/>
          <a:ext cx="11026775" cy="560387"/>
        </p:xfrm>
        <a:graphic>
          <a:graphicData uri="http://schemas.openxmlformats.org/presentationml/2006/ole">
            <mc:AlternateContent xmlns:mc="http://schemas.openxmlformats.org/markup-compatibility/2006">
              <mc:Choice xmlns:v="urn:schemas-microsoft-com:vml" Requires="v">
                <p:oleObj spid="_x0000_s18558"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573088" y="3957638"/>
                        <a:ext cx="11026775" cy="560387"/>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402776020"/>
              </p:ext>
            </p:extLst>
          </p:nvPr>
        </p:nvGraphicFramePr>
        <p:xfrm>
          <a:off x="568452" y="4572000"/>
          <a:ext cx="11201400" cy="571500"/>
        </p:xfrm>
        <a:graphic>
          <a:graphicData uri="http://schemas.openxmlformats.org/presentationml/2006/ole">
            <mc:AlternateContent xmlns:mc="http://schemas.openxmlformats.org/markup-compatibility/2006">
              <mc:Choice xmlns:v="urn:schemas-microsoft-com:vml" Requires="v">
                <p:oleObj spid="_x0000_s18559" name="Document" r:id="rId24" imgW="11497045" imgH="593425" progId="Word.Document.8">
                  <p:embed/>
                </p:oleObj>
              </mc:Choice>
              <mc:Fallback>
                <p:oleObj name="Document" r:id="rId24" imgW="11497045" imgH="593425" progId="Word.Document.8">
                  <p:embed/>
                  <p:pic>
                    <p:nvPicPr>
                      <p:cNvPr id="0" name=""/>
                      <p:cNvPicPr/>
                      <p:nvPr/>
                    </p:nvPicPr>
                    <p:blipFill>
                      <a:blip r:embed="rId25"/>
                      <a:stretch>
                        <a:fillRect/>
                      </a:stretch>
                    </p:blipFill>
                    <p:spPr>
                      <a:xfrm>
                        <a:off x="568452" y="4572000"/>
                        <a:ext cx="11201400" cy="5715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097929359"/>
              </p:ext>
            </p:extLst>
          </p:nvPr>
        </p:nvGraphicFramePr>
        <p:xfrm>
          <a:off x="542925" y="5238750"/>
          <a:ext cx="11201400" cy="571500"/>
        </p:xfrm>
        <a:graphic>
          <a:graphicData uri="http://schemas.openxmlformats.org/presentationml/2006/ole">
            <mc:AlternateContent xmlns:mc="http://schemas.openxmlformats.org/markup-compatibility/2006">
              <mc:Choice xmlns:v="urn:schemas-microsoft-com:vml" Requires="v">
                <p:oleObj spid="_x0000_s18560" name="Document" r:id="rId27" imgW="11497045" imgH="593425" progId="Word.Document.8">
                  <p:embed/>
                </p:oleObj>
              </mc:Choice>
              <mc:Fallback>
                <p:oleObj name="Document" r:id="rId27" imgW="11497045" imgH="593425" progId="Word.Document.8">
                  <p:embed/>
                  <p:pic>
                    <p:nvPicPr>
                      <p:cNvPr id="0" name=""/>
                      <p:cNvPicPr/>
                      <p:nvPr/>
                    </p:nvPicPr>
                    <p:blipFill>
                      <a:blip r:embed="rId28"/>
                      <a:stretch>
                        <a:fillRect/>
                      </a:stretch>
                    </p:blipFill>
                    <p:spPr>
                      <a:xfrm>
                        <a:off x="542925" y="5238750"/>
                        <a:ext cx="11201400" cy="5715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257694613"/>
              </p:ext>
            </p:extLst>
          </p:nvPr>
        </p:nvGraphicFramePr>
        <p:xfrm>
          <a:off x="573088" y="5813425"/>
          <a:ext cx="11026775" cy="560388"/>
        </p:xfrm>
        <a:graphic>
          <a:graphicData uri="http://schemas.openxmlformats.org/presentationml/2006/ole">
            <mc:AlternateContent xmlns:mc="http://schemas.openxmlformats.org/markup-compatibility/2006">
              <mc:Choice xmlns:v="urn:schemas-microsoft-com:vml" Requires="v">
                <p:oleObj spid="_x0000_s18561" name="Document" r:id="rId30" imgW="11497045" imgH="593425" progId="Word.Document.8">
                  <p:embed/>
                </p:oleObj>
              </mc:Choice>
              <mc:Fallback>
                <p:oleObj name="Document" r:id="rId30" imgW="11497045" imgH="593425" progId="Word.Document.8">
                  <p:embed/>
                  <p:pic>
                    <p:nvPicPr>
                      <p:cNvPr id="0" name=""/>
                      <p:cNvPicPr/>
                      <p:nvPr/>
                    </p:nvPicPr>
                    <p:blipFill>
                      <a:blip r:embed="rId31"/>
                      <a:stretch>
                        <a:fillRect/>
                      </a:stretch>
                    </p:blipFill>
                    <p:spPr>
                      <a:xfrm>
                        <a:off x="573088" y="5813425"/>
                        <a:ext cx="11026775" cy="56038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blinds(horizontal)">
                                      <p:cBhvr>
                                        <p:cTn id="4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124490"/>
            <a:ext cx="10837698" cy="4896834"/>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3" name="组合 2"/>
          <p:cNvGrpSpPr/>
          <p:nvPr/>
        </p:nvGrpSpPr>
        <p:grpSpPr>
          <a:xfrm>
            <a:off x="964565" y="836676"/>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
        <p:nvSpPr>
          <p:cNvPr id="8" name="矩形 7"/>
          <p:cNvSpPr/>
          <p:nvPr/>
        </p:nvSpPr>
        <p:spPr>
          <a:xfrm>
            <a:off x="889832" y="1392618"/>
            <a:ext cx="10489045" cy="4217565"/>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处理两圆相切问题的两个步骤</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定性，即必须准确把握是内切还是外切，若只是告诉相切，则必须考虑分两圆内切还是外切两种情况讨论</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转化思想，即将两圆相切的问题转化为两圆的圆心距等于两圆半径之差的绝对值</a:t>
            </a:r>
            <a:r>
              <a:rPr lang="en-US" altLang="zh-CN" sz="2600" b="1" kern="100" dirty="0">
                <a:latin typeface="Times New Roman"/>
                <a:cs typeface="Courier New"/>
              </a:rPr>
              <a:t>(</a:t>
            </a:r>
            <a:r>
              <a:rPr lang="zh-CN" altLang="zh-CN" sz="2600" b="1" kern="100" dirty="0">
                <a:latin typeface="Times New Roman"/>
                <a:cs typeface="Times New Roman"/>
              </a:rPr>
              <a:t>内切时</a:t>
            </a:r>
            <a:r>
              <a:rPr lang="en-US" altLang="zh-CN" sz="2600" b="1" kern="100" dirty="0">
                <a:latin typeface="Times New Roman"/>
                <a:cs typeface="Courier New"/>
              </a:rPr>
              <a:t>)</a:t>
            </a:r>
            <a:r>
              <a:rPr lang="zh-CN" altLang="zh-CN" sz="2600" b="1" kern="100" dirty="0">
                <a:latin typeface="Times New Roman"/>
                <a:cs typeface="Times New Roman"/>
              </a:rPr>
              <a:t>或两圆半径之和</a:t>
            </a:r>
            <a:r>
              <a:rPr lang="en-US" altLang="zh-CN" sz="2600" b="1" kern="100" dirty="0">
                <a:latin typeface="Times New Roman"/>
                <a:cs typeface="Courier New"/>
              </a:rPr>
              <a:t>(</a:t>
            </a:r>
            <a:r>
              <a:rPr lang="zh-CN" altLang="zh-CN" sz="2600" b="1" kern="100" dirty="0">
                <a:latin typeface="Times New Roman"/>
                <a:cs typeface="Times New Roman"/>
              </a:rPr>
              <a:t>外切时</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合理运用代数法与几何法处理直线与圆、圆与圆的问题，建立模型，利用方程思想或数形结合求解</a:t>
            </a:r>
            <a:r>
              <a:rPr lang="en-US" altLang="zh-CN" sz="2600" b="1" kern="100" dirty="0">
                <a:latin typeface="Times New Roman"/>
                <a:cs typeface="Courier New"/>
              </a:rPr>
              <a:t>.</a:t>
            </a:r>
            <a:endParaRPr lang="zh-CN" altLang="zh-CN" sz="1050" kern="100" dirty="0">
              <a:effectLst/>
              <a:latin typeface="宋体"/>
              <a:cs typeface="Courier New"/>
            </a:endParaRPr>
          </a:p>
        </p:txBody>
      </p:sp>
      <p:pic>
        <p:nvPicPr>
          <p:cNvPr id="10" name="返回">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2888870376"/>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253120"/>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233172"/>
            <a:ext cx="948301" cy="398780"/>
          </a:xfrm>
          <a:prstGeom prst="rect">
            <a:avLst/>
          </a:prstGeom>
          <a:noFill/>
        </p:spPr>
        <p:txBody>
          <a:bodyPr wrap="square" rtlCol="0">
            <a:spAutoFit/>
          </a:bodyPr>
          <a:lstStyle/>
          <a:p>
            <a:pPr defTabSz="914400"/>
            <a:r>
              <a:rPr kumimoji="1" lang="zh-CN" altLang="en-US" sz="2000" b="1" dirty="0" smtClean="0">
                <a:solidFill>
                  <a:prstClr val="white"/>
                </a:solidFill>
                <a:ea typeface="微软雅黑" panose="020B0503020204020204" pitchFamily="34" charset="-122"/>
              </a:rPr>
              <a:t>训练</a:t>
            </a:r>
            <a:r>
              <a:rPr kumimoji="1" lang="en-US" altLang="zh-CN" sz="2000" b="1" dirty="0" smtClean="0">
                <a:solidFill>
                  <a:prstClr val="white"/>
                </a:solidFill>
                <a:latin typeface="微软雅黑" panose="020B0503020204020204" pitchFamily="34" charset="-122"/>
                <a:ea typeface="微软雅黑" panose="020B0503020204020204" pitchFamily="34" charset="-122"/>
              </a:rPr>
              <a:t>3</a:t>
            </a:r>
          </a:p>
        </p:txBody>
      </p:sp>
      <p:grpSp>
        <p:nvGrpSpPr>
          <p:cNvPr id="7" name="组合 6"/>
          <p:cNvGrpSpPr/>
          <p:nvPr/>
        </p:nvGrpSpPr>
        <p:grpSpPr>
          <a:xfrm>
            <a:off x="313055" y="2647569"/>
            <a:ext cx="11373168" cy="3494405"/>
            <a:chOff x="274955" y="2526919"/>
            <a:chExt cx="11373168" cy="3494405"/>
          </a:xfrm>
        </p:grpSpPr>
        <p:sp>
          <p:nvSpPr>
            <p:cNvPr id="5" name="圆角矩形 4"/>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708025" y="2526919"/>
              <a:ext cx="620395" cy="215900"/>
              <a:chOff x="708025" y="2526919"/>
              <a:chExt cx="620395" cy="215900"/>
            </a:xfrm>
          </p:grpSpPr>
          <p:sp>
            <p:nvSpPr>
              <p:cNvPr id="10" name="矩形 9"/>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4" name="矩形 13"/>
          <p:cNvSpPr/>
          <p:nvPr/>
        </p:nvSpPr>
        <p:spPr>
          <a:xfrm>
            <a:off x="237173" y="640261"/>
            <a:ext cx="11537950"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设两圆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都和两坐标轴相切，且都过点</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，则两圆圆心的距离</a:t>
            </a:r>
            <a:r>
              <a:rPr lang="en-US" altLang="zh-CN" sz="2600" b="1" kern="100" dirty="0">
                <a:latin typeface="Times New Roman"/>
                <a:cs typeface="Courier New"/>
              </a:rPr>
              <a:t>|</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en-US" altLang="zh-CN" sz="2600" b="1" kern="100" dirty="0">
                <a:latin typeface="Times New Roman"/>
                <a:cs typeface="Courier New"/>
              </a:rPr>
              <a:t>|</a:t>
            </a:r>
            <a:r>
              <a:rPr lang="zh-CN" altLang="zh-CN" sz="2600" b="1" kern="100" dirty="0" smtClean="0">
                <a:latin typeface="Times New Roman"/>
                <a:cs typeface="Times New Roman"/>
              </a:rPr>
              <a:t>为</a:t>
            </a:r>
            <a:endParaRPr lang="zh-CN" altLang="zh-CN" sz="1050" kern="100" dirty="0">
              <a:effectLst/>
              <a:latin typeface="宋体"/>
              <a:cs typeface="Courier New"/>
            </a:endParaRPr>
          </a:p>
        </p:txBody>
      </p:sp>
      <p:sp>
        <p:nvSpPr>
          <p:cNvPr id="18" name="矩形 17"/>
          <p:cNvSpPr/>
          <p:nvPr/>
        </p:nvSpPr>
        <p:spPr>
          <a:xfrm>
            <a:off x="427673" y="2927130"/>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因为两圆</a:t>
            </a:r>
            <a:r>
              <a:rPr lang="en-US" altLang="zh-CN" sz="2600" b="1" i="1" kern="100" dirty="0">
                <a:latin typeface="Times New Roman"/>
                <a:ea typeface="宋体" pitchFamily="2" charset="-122"/>
              </a:rPr>
              <a:t>C</a:t>
            </a:r>
            <a:r>
              <a:rPr lang="en-US" altLang="zh-CN" sz="2600" b="1" kern="100" baseline="-25000" dirty="0">
                <a:latin typeface="Times New Roman"/>
                <a:ea typeface="宋体" pitchFamily="2" charset="-122"/>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C</a:t>
            </a:r>
            <a:r>
              <a:rPr lang="en-US" altLang="zh-CN" sz="2600" b="1" kern="100" baseline="-25000" dirty="0">
                <a:latin typeface="Times New Roman"/>
                <a:ea typeface="宋体" pitchFamily="2" charset="-122"/>
              </a:rPr>
              <a:t>2</a:t>
            </a:r>
            <a:r>
              <a:rPr lang="zh-CN" altLang="zh-CN" sz="2600" b="1" kern="100" dirty="0">
                <a:latin typeface="Times New Roman"/>
                <a:ea typeface="宋体" pitchFamily="2" charset="-122"/>
                <a:cs typeface="Times New Roman"/>
              </a:rPr>
              <a:t>都和两坐标轴相切，</a:t>
            </a:r>
            <a:endParaRPr lang="zh-CN" altLang="zh-CN" sz="1050" kern="100" dirty="0">
              <a:effectLst/>
              <a:latin typeface="宋体" panose="02010600030101010101" pitchFamily="2" charset="-122"/>
              <a:cs typeface="Courier New" panose="02070309020205020404"/>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90485543"/>
              </p:ext>
            </p:extLst>
          </p:nvPr>
        </p:nvGraphicFramePr>
        <p:xfrm>
          <a:off x="320421" y="1999488"/>
          <a:ext cx="9296400" cy="857250"/>
        </p:xfrm>
        <a:graphic>
          <a:graphicData uri="http://schemas.openxmlformats.org/presentationml/2006/ole">
            <mc:AlternateContent xmlns:mc="http://schemas.openxmlformats.org/markup-compatibility/2006">
              <mc:Choice xmlns:v="urn:schemas-microsoft-com:vml" Requires="v">
                <p:oleObj spid="_x0000_s19503" name="Document" r:id="rId9" imgW="9498937" imgH="877378" progId="Word.Document.8">
                  <p:embed/>
                </p:oleObj>
              </mc:Choice>
              <mc:Fallback>
                <p:oleObj name="Document" r:id="rId9" imgW="9498937" imgH="877378" progId="Word.Document.8">
                  <p:embed/>
                  <p:pic>
                    <p:nvPicPr>
                      <p:cNvPr id="0" name=""/>
                      <p:cNvPicPr/>
                      <p:nvPr/>
                    </p:nvPicPr>
                    <p:blipFill>
                      <a:blip r:embed="rId10"/>
                      <a:stretch>
                        <a:fillRect/>
                      </a:stretch>
                    </p:blipFill>
                    <p:spPr>
                      <a:xfrm>
                        <a:off x="320421" y="1999488"/>
                        <a:ext cx="9296400" cy="857250"/>
                      </a:xfrm>
                      <a:prstGeom prst="rect">
                        <a:avLst/>
                      </a:prstGeom>
                    </p:spPr>
                  </p:pic>
                </p:oleObj>
              </mc:Fallback>
            </mc:AlternateContent>
          </a:graphicData>
        </a:graphic>
      </p:graphicFrame>
      <p:sp>
        <p:nvSpPr>
          <p:cNvPr id="15" name="TextBox 19"/>
          <p:cNvSpPr txBox="1"/>
          <p:nvPr/>
        </p:nvSpPr>
        <p:spPr>
          <a:xfrm>
            <a:off x="4691821" y="180558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6" name="矩形 15"/>
          <p:cNvSpPr/>
          <p:nvPr/>
        </p:nvSpPr>
        <p:spPr>
          <a:xfrm>
            <a:off x="422148" y="3505079"/>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且都过点</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，所以两圆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的圆心都在</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上</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7" name="矩形 16"/>
          <p:cNvSpPr/>
          <p:nvPr/>
        </p:nvSpPr>
        <p:spPr>
          <a:xfrm>
            <a:off x="460248" y="4108583"/>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的圆心坐标分别为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789237574"/>
              </p:ext>
            </p:extLst>
          </p:nvPr>
        </p:nvGraphicFramePr>
        <p:xfrm>
          <a:off x="549402" y="4819650"/>
          <a:ext cx="11201400" cy="571500"/>
        </p:xfrm>
        <a:graphic>
          <a:graphicData uri="http://schemas.openxmlformats.org/presentationml/2006/ole">
            <mc:AlternateContent xmlns:mc="http://schemas.openxmlformats.org/markup-compatibility/2006">
              <mc:Choice xmlns:v="urn:schemas-microsoft-com:vml" Requires="v">
                <p:oleObj spid="_x0000_s19504"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549402" y="4819650"/>
                        <a:ext cx="11201400" cy="5715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1699030971"/>
              </p:ext>
            </p:extLst>
          </p:nvPr>
        </p:nvGraphicFramePr>
        <p:xfrm>
          <a:off x="549402" y="5448300"/>
          <a:ext cx="11201400" cy="571500"/>
        </p:xfrm>
        <a:graphic>
          <a:graphicData uri="http://schemas.openxmlformats.org/presentationml/2006/ole">
            <mc:AlternateContent xmlns:mc="http://schemas.openxmlformats.org/markup-compatibility/2006">
              <mc:Choice xmlns:v="urn:schemas-microsoft-com:vml" Requires="v">
                <p:oleObj spid="_x0000_s19505"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49402" y="5448300"/>
                        <a:ext cx="11201400" cy="5715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02463" y="525526"/>
            <a:ext cx="11373168" cy="2471421"/>
            <a:chOff x="274955" y="2526919"/>
            <a:chExt cx="11373168" cy="2471421"/>
          </a:xfrm>
        </p:grpSpPr>
        <p:sp>
          <p:nvSpPr>
            <p:cNvPr id="5" name="圆角矩形 4"/>
            <p:cNvSpPr/>
            <p:nvPr>
              <p:custDataLst>
                <p:tags r:id="rId2"/>
              </p:custDataLst>
            </p:nvPr>
          </p:nvSpPr>
          <p:spPr>
            <a:xfrm>
              <a:off x="274955" y="2639950"/>
              <a:ext cx="11373168" cy="235839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708025" y="2526919"/>
              <a:ext cx="620395" cy="215900"/>
              <a:chOff x="708025" y="2526919"/>
              <a:chExt cx="620395" cy="215900"/>
            </a:xfrm>
          </p:grpSpPr>
          <p:sp>
            <p:nvSpPr>
              <p:cNvPr id="10" name="矩形 9"/>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8" name="矩形 17"/>
          <p:cNvSpPr/>
          <p:nvPr/>
        </p:nvSpPr>
        <p:spPr>
          <a:xfrm>
            <a:off x="517081" y="786037"/>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是方程</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10</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17</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的两根</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6" name="矩形 15"/>
          <p:cNvSpPr/>
          <p:nvPr/>
        </p:nvSpPr>
        <p:spPr>
          <a:xfrm>
            <a:off x="492506" y="1383036"/>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10</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17.</a:t>
            </a:r>
            <a:endParaRPr lang="zh-CN" altLang="zh-CN" sz="1050" kern="100" dirty="0">
              <a:effectLst/>
              <a:latin typeface="宋体"/>
              <a:cs typeface="Courier New"/>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145490334"/>
              </p:ext>
            </p:extLst>
          </p:nvPr>
        </p:nvGraphicFramePr>
        <p:xfrm>
          <a:off x="587502" y="2037588"/>
          <a:ext cx="11201400" cy="571500"/>
        </p:xfrm>
        <a:graphic>
          <a:graphicData uri="http://schemas.openxmlformats.org/presentationml/2006/ole">
            <mc:AlternateContent xmlns:mc="http://schemas.openxmlformats.org/markup-compatibility/2006">
              <mc:Choice xmlns:v="urn:schemas-microsoft-com:vml" Requires="v">
                <p:oleObj spid="_x0000_s20497"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587502" y="2037588"/>
                        <a:ext cx="11201400" cy="571500"/>
                      </a:xfrm>
                      <a:prstGeom prst="rect">
                        <a:avLst/>
                      </a:prstGeom>
                    </p:spPr>
                  </p:pic>
                </p:oleObj>
              </mc:Fallback>
            </mc:AlternateContent>
          </a:graphicData>
        </a:graphic>
      </p:graphicFrame>
    </p:spTree>
    <p:extLst>
      <p:ext uri="{BB962C8B-B14F-4D97-AF65-F5344CB8AC3E}">
        <p14:creationId xmlns:p14="http://schemas.microsoft.com/office/powerpoint/2010/main" val="110912654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02463" y="1821687"/>
            <a:ext cx="11373168" cy="3767583"/>
            <a:chOff x="274955" y="2526919"/>
            <a:chExt cx="11373168" cy="3767583"/>
          </a:xfrm>
        </p:grpSpPr>
        <p:sp>
          <p:nvSpPr>
            <p:cNvPr id="5" name="圆角矩形 4"/>
            <p:cNvSpPr/>
            <p:nvPr>
              <p:custDataLst>
                <p:tags r:id="rId2"/>
              </p:custDataLst>
            </p:nvPr>
          </p:nvSpPr>
          <p:spPr>
            <a:xfrm>
              <a:off x="274955" y="2639950"/>
              <a:ext cx="11373168" cy="365455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6" name="组合 5"/>
            <p:cNvGrpSpPr/>
            <p:nvPr/>
          </p:nvGrpSpPr>
          <p:grpSpPr>
            <a:xfrm>
              <a:off x="708025" y="2526919"/>
              <a:ext cx="620395" cy="215900"/>
              <a:chOff x="708025" y="2526919"/>
              <a:chExt cx="620395" cy="215900"/>
            </a:xfrm>
          </p:grpSpPr>
          <p:sp>
            <p:nvSpPr>
              <p:cNvPr id="10" name="矩形 9"/>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8" name="矩形 17"/>
          <p:cNvSpPr/>
          <p:nvPr/>
        </p:nvSpPr>
        <p:spPr>
          <a:xfrm>
            <a:off x="517081" y="2044098"/>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设圆</a:t>
            </a:r>
            <a:r>
              <a:rPr lang="en-US" altLang="zh-CN" sz="2600" b="1" i="1" kern="100" dirty="0">
                <a:latin typeface="Times New Roman"/>
                <a:ea typeface="宋体" pitchFamily="2" charset="-122"/>
              </a:rPr>
              <a:t>C</a:t>
            </a:r>
            <a:r>
              <a:rPr lang="zh-CN" altLang="zh-CN" sz="2600" b="1" kern="100" dirty="0">
                <a:latin typeface="Times New Roman"/>
                <a:ea typeface="宋体" pitchFamily="2" charset="-122"/>
                <a:cs typeface="Times New Roman"/>
              </a:rPr>
              <a:t>的半径为</a:t>
            </a:r>
            <a:r>
              <a:rPr lang="en-US" altLang="zh-CN" sz="2600" b="1" i="1" kern="100" dirty="0">
                <a:latin typeface="Times New Roman"/>
                <a:ea typeface="宋体" pitchFamily="2" charset="-122"/>
              </a:rPr>
              <a:t>r</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69191840"/>
              </p:ext>
            </p:extLst>
          </p:nvPr>
        </p:nvGraphicFramePr>
        <p:xfrm>
          <a:off x="342900" y="323850"/>
          <a:ext cx="11391900" cy="1619250"/>
        </p:xfrm>
        <a:graphic>
          <a:graphicData uri="http://schemas.openxmlformats.org/presentationml/2006/ole">
            <mc:AlternateContent xmlns:mc="http://schemas.openxmlformats.org/markup-compatibility/2006">
              <mc:Choice xmlns:v="urn:schemas-microsoft-com:vml" Requires="v">
                <p:oleObj spid="_x0000_s21581" name="Document" r:id="rId9" imgW="11640384" imgH="1654834" progId="Word.Document.8">
                  <p:embed/>
                </p:oleObj>
              </mc:Choice>
              <mc:Fallback>
                <p:oleObj name="Document" r:id="rId9" imgW="11640384" imgH="1654834" progId="Word.Document.8">
                  <p:embed/>
                  <p:pic>
                    <p:nvPicPr>
                      <p:cNvPr id="0" name=""/>
                      <p:cNvPicPr/>
                      <p:nvPr/>
                    </p:nvPicPr>
                    <p:blipFill>
                      <a:blip r:embed="rId10"/>
                      <a:stretch>
                        <a:fillRect/>
                      </a:stretch>
                    </p:blipFill>
                    <p:spPr>
                      <a:xfrm>
                        <a:off x="342900" y="323850"/>
                        <a:ext cx="11391900" cy="1619250"/>
                      </a:xfrm>
                      <a:prstGeom prst="rect">
                        <a:avLst/>
                      </a:prstGeom>
                    </p:spPr>
                  </p:pic>
                </p:oleObj>
              </mc:Fallback>
            </mc:AlternateContent>
          </a:graphicData>
        </a:graphic>
      </p:graphicFrame>
      <p:sp>
        <p:nvSpPr>
          <p:cNvPr id="3" name="矩形 2"/>
          <p:cNvSpPr/>
          <p:nvPr/>
        </p:nvSpPr>
        <p:spPr>
          <a:xfrm>
            <a:off x="361950" y="1087564"/>
            <a:ext cx="6489277"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4)</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3)</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16</a:t>
            </a:r>
            <a:r>
              <a:rPr lang="zh-CN" altLang="zh-CN" sz="2600" b="1" dirty="0">
                <a:solidFill>
                  <a:srgbClr val="C00000"/>
                </a:solidFill>
                <a:latin typeface="Times New Roman"/>
                <a:ea typeface="宋体"/>
                <a:sym typeface="Times New Roman"/>
              </a:rPr>
              <a:t>或</a:t>
            </a:r>
            <a:r>
              <a:rPr lang="en-US"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4)</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3)</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36</a:t>
            </a:r>
            <a:endParaRPr lang="zh-CN" altLang="en-US" sz="2600" dirty="0">
              <a:solidFill>
                <a:srgbClr val="C00000"/>
              </a:solidFill>
              <a:latin typeface="Times New Roman"/>
              <a:ea typeface="宋体"/>
              <a:sym typeface="Times New Roman"/>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834189260"/>
              </p:ext>
            </p:extLst>
          </p:nvPr>
        </p:nvGraphicFramePr>
        <p:xfrm>
          <a:off x="581025" y="2774823"/>
          <a:ext cx="11201400" cy="571500"/>
        </p:xfrm>
        <a:graphic>
          <a:graphicData uri="http://schemas.openxmlformats.org/presentationml/2006/ole">
            <mc:AlternateContent xmlns:mc="http://schemas.openxmlformats.org/markup-compatibility/2006">
              <mc:Choice xmlns:v="urn:schemas-microsoft-com:vml" Requires="v">
                <p:oleObj spid="_x0000_s21582"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581025" y="2774823"/>
                        <a:ext cx="11201400" cy="5715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950417401"/>
              </p:ext>
            </p:extLst>
          </p:nvPr>
        </p:nvGraphicFramePr>
        <p:xfrm>
          <a:off x="549402" y="3409950"/>
          <a:ext cx="11201400" cy="571500"/>
        </p:xfrm>
        <a:graphic>
          <a:graphicData uri="http://schemas.openxmlformats.org/presentationml/2006/ole">
            <mc:AlternateContent xmlns:mc="http://schemas.openxmlformats.org/markup-compatibility/2006">
              <mc:Choice xmlns:v="urn:schemas-microsoft-com:vml" Requires="v">
                <p:oleObj spid="_x0000_s21583"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49402" y="3409950"/>
                        <a:ext cx="11201400" cy="5715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895854961"/>
              </p:ext>
            </p:extLst>
          </p:nvPr>
        </p:nvGraphicFramePr>
        <p:xfrm>
          <a:off x="549402" y="4095750"/>
          <a:ext cx="11201400" cy="571500"/>
        </p:xfrm>
        <a:graphic>
          <a:graphicData uri="http://schemas.openxmlformats.org/presentationml/2006/ole">
            <mc:AlternateContent xmlns:mc="http://schemas.openxmlformats.org/markup-compatibility/2006">
              <mc:Choice xmlns:v="urn:schemas-microsoft-com:vml" Requires="v">
                <p:oleObj spid="_x0000_s21584"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549402" y="4095750"/>
                        <a:ext cx="11201400" cy="5715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4252663323"/>
              </p:ext>
            </p:extLst>
          </p:nvPr>
        </p:nvGraphicFramePr>
        <p:xfrm>
          <a:off x="549402" y="4705350"/>
          <a:ext cx="11201400" cy="1143000"/>
        </p:xfrm>
        <a:graphic>
          <a:graphicData uri="http://schemas.openxmlformats.org/presentationml/2006/ole">
            <mc:AlternateContent xmlns:mc="http://schemas.openxmlformats.org/markup-compatibility/2006">
              <mc:Choice xmlns:v="urn:schemas-microsoft-com:vml" Requires="v">
                <p:oleObj spid="_x0000_s21585" name="Document" r:id="rId21" imgW="11497045" imgH="1183975" progId="Word.Document.8">
                  <p:embed/>
                </p:oleObj>
              </mc:Choice>
              <mc:Fallback>
                <p:oleObj name="Document" r:id="rId21" imgW="11497045" imgH="1183975" progId="Word.Document.8">
                  <p:embed/>
                  <p:pic>
                    <p:nvPicPr>
                      <p:cNvPr id="0" name=""/>
                      <p:cNvPicPr/>
                      <p:nvPr/>
                    </p:nvPicPr>
                    <p:blipFill>
                      <a:blip r:embed="rId22"/>
                      <a:stretch>
                        <a:fillRect/>
                      </a:stretch>
                    </p:blipFill>
                    <p:spPr>
                      <a:xfrm>
                        <a:off x="549402" y="4705350"/>
                        <a:ext cx="11201400" cy="1143000"/>
                      </a:xfrm>
                      <a:prstGeom prst="rect">
                        <a:avLst/>
                      </a:prstGeom>
                    </p:spPr>
                  </p:pic>
                </p:oleObj>
              </mc:Fallback>
            </mc:AlternateContent>
          </a:graphicData>
        </a:graphic>
      </p:graphicFrame>
      <p:pic>
        <p:nvPicPr>
          <p:cNvPr id="14" name="返回">
            <a:hlinkClick r:id="rId23" action="ppaction://hlinksldjump"/>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1857183674"/>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blinds(horizontal)">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6" name="标题 24"/>
          <p:cNvSpPr txBox="1"/>
          <p:nvPr/>
        </p:nvSpPr>
        <p:spPr>
          <a:xfrm>
            <a:off x="2279650" y="2780919"/>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4800" b="1" dirty="0" smtClean="0">
                <a:solidFill>
                  <a:schemeClr val="tx1">
                    <a:lumMod val="85000"/>
                    <a:lumOff val="15000"/>
                  </a:schemeClr>
                </a:solidFill>
                <a:latin typeface="黑体" panose="02010609060101010101" charset="-122"/>
                <a:ea typeface="黑体" panose="02010609060101010101" charset="-122"/>
              </a:rPr>
              <a:t>【课堂达标】</a:t>
            </a:r>
            <a:endParaRPr lang="zh-CN" sz="4800" b="1"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0571" y="125887"/>
            <a:ext cx="11423713" cy="616579"/>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的公共弦所在直线的方程</a:t>
            </a:r>
            <a:r>
              <a:rPr lang="zh-CN" altLang="zh-CN" sz="2600" b="1" kern="100" dirty="0" smtClean="0">
                <a:latin typeface="Times New Roman"/>
                <a:cs typeface="Times New Roman"/>
              </a:rPr>
              <a:t>为</a:t>
            </a:r>
            <a:endParaRPr lang="zh-CN" altLang="zh-CN" sz="1050" kern="100" dirty="0">
              <a:effectLst/>
              <a:latin typeface="宋体"/>
              <a:cs typeface="Courier New"/>
            </a:endParaRPr>
          </a:p>
        </p:txBody>
      </p:sp>
      <p:sp>
        <p:nvSpPr>
          <p:cNvPr id="18" name="TextBox 19"/>
          <p:cNvSpPr txBox="1"/>
          <p:nvPr/>
        </p:nvSpPr>
        <p:spPr>
          <a:xfrm>
            <a:off x="288671" y="779526"/>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543115" y="2170938"/>
            <a:ext cx="11373168" cy="1474089"/>
            <a:chOff x="274955" y="2526919"/>
            <a:chExt cx="11373168" cy="1474089"/>
          </a:xfrm>
        </p:grpSpPr>
        <p:sp>
          <p:nvSpPr>
            <p:cNvPr id="11" name="圆角矩形 10"/>
            <p:cNvSpPr/>
            <p:nvPr>
              <p:custDataLst>
                <p:tags r:id="rId1"/>
              </p:custDataLst>
            </p:nvPr>
          </p:nvSpPr>
          <p:spPr>
            <a:xfrm>
              <a:off x="274955" y="2639949"/>
              <a:ext cx="11373168" cy="13610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2"/>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3"/>
                </p:custDataLst>
              </p:nvPr>
            </p:nvPicPr>
            <p:blipFill>
              <a:blip r:embed="rId6"/>
              <a:stretch>
                <a:fillRect/>
              </a:stretch>
            </p:blipFill>
            <p:spPr>
              <a:xfrm>
                <a:off x="822960" y="2526919"/>
                <a:ext cx="433070" cy="201930"/>
              </a:xfrm>
              <a:prstGeom prst="rect">
                <a:avLst/>
              </a:prstGeom>
            </p:spPr>
          </p:pic>
        </p:grpSp>
      </p:grpSp>
      <p:sp>
        <p:nvSpPr>
          <p:cNvPr id="16" name="矩形 15"/>
          <p:cNvSpPr/>
          <p:nvPr/>
        </p:nvSpPr>
        <p:spPr>
          <a:xfrm>
            <a:off x="648786" y="2539399"/>
            <a:ext cx="10489045"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两圆相减可得</a:t>
            </a:r>
            <a:r>
              <a:rPr lang="en-US" altLang="zh-CN" sz="2600" b="1" kern="100" dirty="0">
                <a:latin typeface="Times New Roman"/>
                <a:ea typeface="宋体" pitchFamily="2" charset="-122"/>
              </a:rPr>
              <a:t>4</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，选</a:t>
            </a:r>
            <a:r>
              <a:rPr lang="en-US" altLang="zh-CN" sz="2600" b="1" kern="100" dirty="0">
                <a:latin typeface="Times New Roman"/>
                <a:ea typeface="宋体" pitchFamily="2" charset="-122"/>
              </a:rPr>
              <a:t>A.</a:t>
            </a:r>
            <a:endParaRPr lang="zh-CN" altLang="zh-CN" sz="1050" kern="100" dirty="0">
              <a:effectLst/>
              <a:latin typeface="宋体" panose="02010600030101010101" pitchFamily="2" charset="-122"/>
              <a:cs typeface="Courier New" panose="02070309020205020404"/>
            </a:endParaRPr>
          </a:p>
        </p:txBody>
      </p:sp>
      <p:sp>
        <p:nvSpPr>
          <p:cNvPr id="12" name="矩形 11"/>
          <p:cNvSpPr/>
          <p:nvPr/>
        </p:nvSpPr>
        <p:spPr>
          <a:xfrm>
            <a:off x="515517" y="817626"/>
            <a:ext cx="11198621"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A.4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B.4</a:t>
            </a:r>
            <a:r>
              <a:rPr lang="en-US" altLang="zh-CN" sz="2600" b="1" i="1" kern="100" dirty="0" smtClean="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err="1">
                <a:latin typeface="Times New Roman"/>
                <a:cs typeface="Courier New"/>
              </a:rPr>
              <a:t>C.</a:t>
            </a:r>
            <a:r>
              <a:rPr lang="en-US" altLang="zh-CN" sz="2600" b="1" i="1" kern="100" dirty="0" err="1">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a:t>
            </a:r>
            <a:r>
              <a:rPr lang="en-US" altLang="zh-CN" sz="2600" b="1" kern="100" dirty="0" err="1" smtClean="0">
                <a:latin typeface="Times New Roman"/>
                <a:cs typeface="Courier New"/>
              </a:rPr>
              <a:t>D.</a:t>
            </a:r>
            <a:r>
              <a:rPr lang="en-US" altLang="zh-CN" sz="2600" b="1" i="1" kern="100" dirty="0" err="1" smtClean="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9"/>
          <p:cNvSpPr txBox="1"/>
          <p:nvPr/>
        </p:nvSpPr>
        <p:spPr>
          <a:xfrm>
            <a:off x="231521" y="760476"/>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441198" y="2113788"/>
            <a:ext cx="11373168" cy="2305813"/>
            <a:chOff x="274955" y="2526919"/>
            <a:chExt cx="11373168" cy="2305813"/>
          </a:xfrm>
        </p:grpSpPr>
        <p:sp>
          <p:nvSpPr>
            <p:cNvPr id="10" name="圆角矩形 9"/>
            <p:cNvSpPr/>
            <p:nvPr>
              <p:custDataLst>
                <p:tags r:id="rId2"/>
              </p:custDataLst>
            </p:nvPr>
          </p:nvSpPr>
          <p:spPr>
            <a:xfrm>
              <a:off x="274955" y="2639950"/>
              <a:ext cx="11373168" cy="219278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5" name="矩形 14"/>
          <p:cNvSpPr/>
          <p:nvPr/>
        </p:nvSpPr>
        <p:spPr>
          <a:xfrm>
            <a:off x="255167" y="163987"/>
            <a:ext cx="11198621" cy="1892826"/>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pitchFamily="18" charset="0"/>
                <a:cs typeface="Courier New"/>
              </a:rPr>
              <a:t>2</a:t>
            </a:r>
            <a:r>
              <a:rPr lang="en-US" altLang="zh-CN" sz="2600" b="1" kern="100" dirty="0">
                <a:latin typeface="Times New Roman" pitchFamily="18" charset="0"/>
                <a:ea typeface="宋体" pitchFamily="2" charset="-122"/>
                <a:cs typeface="Courier New"/>
              </a:rPr>
              <a:t>.</a:t>
            </a:r>
            <a:r>
              <a:rPr lang="en-US" altLang="zh-CN" sz="2600" b="1" kern="100" dirty="0">
                <a:latin typeface="Times New Roman" pitchFamily="18" charset="0"/>
                <a:ea typeface="楷体_GB2312"/>
                <a:cs typeface="Courier New"/>
              </a:rPr>
              <a:t>(</a:t>
            </a:r>
            <a:r>
              <a:rPr lang="zh-CN" altLang="zh-CN" sz="2600" b="1" kern="100" dirty="0">
                <a:latin typeface="宋体" pitchFamily="2" charset="-122"/>
                <a:ea typeface="宋体" pitchFamily="2" charset="-122"/>
                <a:cs typeface="Times New Roman"/>
              </a:rPr>
              <a:t>多选</a:t>
            </a:r>
            <a:r>
              <a:rPr lang="en-US" altLang="zh-CN" sz="2600" b="1" kern="100" dirty="0">
                <a:latin typeface="Times New Roman" pitchFamily="18" charset="0"/>
                <a:ea typeface="楷体_GB2312"/>
                <a:cs typeface="Courier New"/>
              </a:rPr>
              <a:t>)</a:t>
            </a:r>
            <a:r>
              <a:rPr lang="zh-CN" altLang="zh-CN" sz="2600" b="1" kern="100" dirty="0">
                <a:latin typeface="Times New Roman" pitchFamily="18" charset="0"/>
                <a:cs typeface="Times New Roman"/>
              </a:rPr>
              <a:t>设</a:t>
            </a:r>
            <a:r>
              <a:rPr lang="en-US" altLang="zh-CN" sz="2600" b="1" i="1" kern="100" dirty="0">
                <a:latin typeface="Times New Roman" pitchFamily="18" charset="0"/>
                <a:cs typeface="Courier New"/>
              </a:rPr>
              <a:t>r</a:t>
            </a:r>
            <a:r>
              <a:rPr lang="en-US" altLang="zh-CN" sz="2600" b="1" kern="100" dirty="0">
                <a:latin typeface="Times New Roman" pitchFamily="18" charset="0"/>
                <a:cs typeface="Courier New"/>
              </a:rPr>
              <a:t>&gt;0</a:t>
            </a:r>
            <a:r>
              <a:rPr lang="zh-CN" altLang="zh-CN" sz="2600" b="1" kern="100" dirty="0">
                <a:latin typeface="Times New Roman" pitchFamily="18" charset="0"/>
                <a:cs typeface="Times New Roman"/>
              </a:rPr>
              <a:t>，圆</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x</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1)</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y</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3)</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r</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与圆</a:t>
            </a:r>
            <a:r>
              <a:rPr lang="en-US" altLang="zh-CN" sz="2600" b="1" i="1" kern="100" dirty="0">
                <a:latin typeface="Times New Roman" pitchFamily="18" charset="0"/>
                <a:cs typeface="Courier New"/>
              </a:rPr>
              <a:t>x</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y</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16</a:t>
            </a:r>
            <a:r>
              <a:rPr lang="zh-CN" altLang="zh-CN" sz="2600" b="1" kern="100" dirty="0">
                <a:latin typeface="Times New Roman" pitchFamily="18" charset="0"/>
                <a:cs typeface="Times New Roman"/>
              </a:rPr>
              <a:t>的位置关系不可能是</a:t>
            </a:r>
            <a:endParaRPr lang="zh-CN" altLang="zh-CN" sz="1050" kern="100" dirty="0">
              <a:latin typeface="Times New Roman" pitchFamily="18" charset="0"/>
              <a:cs typeface="Courier New"/>
            </a:endParaRPr>
          </a:p>
          <a:p>
            <a:pPr marL="252000" algn="just">
              <a:lnSpc>
                <a:spcPct val="150000"/>
              </a:lnSpc>
              <a:spcAft>
                <a:spcPts val="0"/>
              </a:spcAft>
              <a:tabLst>
                <a:tab pos="2430780" algn="l"/>
              </a:tabLst>
            </a:pPr>
            <a:r>
              <a:rPr lang="en-US" altLang="zh-CN" sz="2600" b="1" kern="100" dirty="0">
                <a:latin typeface="Times New Roman" pitchFamily="18" charset="0"/>
                <a:cs typeface="Courier New"/>
              </a:rPr>
              <a:t>A.</a:t>
            </a:r>
            <a:r>
              <a:rPr lang="zh-CN" altLang="zh-CN" sz="2600" b="1" kern="100" dirty="0">
                <a:latin typeface="Times New Roman" pitchFamily="18" charset="0"/>
                <a:cs typeface="Times New Roman"/>
              </a:rPr>
              <a:t>外离</a:t>
            </a:r>
            <a:r>
              <a:rPr lang="zh-CN" altLang="zh-CN" sz="2600" b="1" kern="100" dirty="0">
                <a:latin typeface="Times New Roman" pitchFamily="18" charset="0"/>
                <a:ea typeface="Times New Roman"/>
                <a:cs typeface="Courier New"/>
              </a:rPr>
              <a:t> </a:t>
            </a:r>
            <a:r>
              <a:rPr lang="en-US" altLang="zh-CN" sz="2600" b="1" kern="100" dirty="0" smtClean="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B.</a:t>
            </a:r>
            <a:r>
              <a:rPr lang="zh-CN" altLang="zh-CN" sz="2600" b="1" kern="100" dirty="0">
                <a:latin typeface="Times New Roman" pitchFamily="18" charset="0"/>
                <a:cs typeface="Times New Roman"/>
              </a:rPr>
              <a:t>外切</a:t>
            </a:r>
            <a:r>
              <a:rPr lang="en-US" altLang="zh-CN" sz="2600" b="1" kern="100" dirty="0">
                <a:latin typeface="Times New Roman" pitchFamily="18" charset="0"/>
                <a:cs typeface="Courier New"/>
              </a:rPr>
              <a:t>  </a:t>
            </a:r>
            <a:endParaRPr lang="zh-CN" altLang="zh-CN" sz="1050" kern="100" dirty="0">
              <a:latin typeface="Times New Roman" pitchFamily="18" charset="0"/>
              <a:cs typeface="Courier New"/>
            </a:endParaRPr>
          </a:p>
          <a:p>
            <a:pPr marL="252000" algn="just">
              <a:lnSpc>
                <a:spcPct val="150000"/>
              </a:lnSpc>
              <a:spcAft>
                <a:spcPts val="0"/>
              </a:spcAft>
              <a:tabLst>
                <a:tab pos="2430780" algn="l"/>
              </a:tabLst>
            </a:pPr>
            <a:r>
              <a:rPr lang="en-US" altLang="zh-CN" sz="2600" b="1" kern="100" dirty="0">
                <a:latin typeface="Times New Roman" pitchFamily="18" charset="0"/>
                <a:cs typeface="Courier New"/>
              </a:rPr>
              <a:t>C.</a:t>
            </a:r>
            <a:r>
              <a:rPr lang="zh-CN" altLang="zh-CN" sz="2600" b="1" kern="100" dirty="0">
                <a:latin typeface="Times New Roman" pitchFamily="18" charset="0"/>
                <a:cs typeface="Times New Roman"/>
              </a:rPr>
              <a:t>相交</a:t>
            </a:r>
            <a:r>
              <a:rPr lang="zh-CN" altLang="zh-CN" sz="2600" b="1" kern="100" dirty="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a:t>
            </a:r>
            <a:r>
              <a:rPr lang="en-US" altLang="zh-CN" sz="2600" b="1" kern="100" dirty="0" smtClean="0">
                <a:latin typeface="Times New Roman" pitchFamily="18" charset="0"/>
                <a:ea typeface="Times New Roman"/>
                <a:cs typeface="Courier New"/>
              </a:rPr>
              <a:t>			D</a:t>
            </a:r>
            <a:r>
              <a:rPr lang="en-US" altLang="zh-CN" sz="2600" b="1" kern="100" dirty="0">
                <a:latin typeface="Times New Roman" pitchFamily="18" charset="0"/>
                <a:ea typeface="Times New Roman"/>
                <a:cs typeface="Courier New"/>
              </a:rPr>
              <a:t>.</a:t>
            </a:r>
            <a:r>
              <a:rPr lang="zh-CN" altLang="zh-CN" sz="2600" b="1" kern="100" dirty="0">
                <a:latin typeface="Times New Roman" pitchFamily="18" charset="0"/>
                <a:cs typeface="Times New Roman"/>
              </a:rPr>
              <a:t>内切</a:t>
            </a:r>
            <a:endParaRPr lang="zh-CN" altLang="zh-CN" sz="1050" kern="100" dirty="0">
              <a:effectLst/>
              <a:latin typeface="Times New Roman" pitchFamily="18" charset="0"/>
              <a:cs typeface="Courier New"/>
            </a:endParaRPr>
          </a:p>
        </p:txBody>
      </p:sp>
      <p:sp>
        <p:nvSpPr>
          <p:cNvPr id="16" name="TextBox 19"/>
          <p:cNvSpPr txBox="1"/>
          <p:nvPr/>
        </p:nvSpPr>
        <p:spPr>
          <a:xfrm>
            <a:off x="4596571" y="75399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38940407"/>
              </p:ext>
            </p:extLst>
          </p:nvPr>
        </p:nvGraphicFramePr>
        <p:xfrm>
          <a:off x="619125" y="2520696"/>
          <a:ext cx="11201400" cy="571500"/>
        </p:xfrm>
        <a:graphic>
          <a:graphicData uri="http://schemas.openxmlformats.org/presentationml/2006/ole">
            <mc:AlternateContent xmlns:mc="http://schemas.openxmlformats.org/markup-compatibility/2006">
              <mc:Choice xmlns:v="urn:schemas-microsoft-com:vml" Requires="v">
                <p:oleObj spid="_x0000_s23599"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619125" y="2520696"/>
                        <a:ext cx="11201400" cy="571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489364907"/>
              </p:ext>
            </p:extLst>
          </p:nvPr>
        </p:nvGraphicFramePr>
        <p:xfrm>
          <a:off x="644652" y="3200400"/>
          <a:ext cx="11201400" cy="571500"/>
        </p:xfrm>
        <a:graphic>
          <a:graphicData uri="http://schemas.openxmlformats.org/presentationml/2006/ole">
            <mc:AlternateContent xmlns:mc="http://schemas.openxmlformats.org/markup-compatibility/2006">
              <mc:Choice xmlns:v="urn:schemas-microsoft-com:vml" Requires="v">
                <p:oleObj spid="_x0000_s23600"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44652" y="3200400"/>
                        <a:ext cx="11201400" cy="571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679695593"/>
              </p:ext>
            </p:extLst>
          </p:nvPr>
        </p:nvGraphicFramePr>
        <p:xfrm>
          <a:off x="600075" y="3848100"/>
          <a:ext cx="11191875" cy="573088"/>
        </p:xfrm>
        <a:graphic>
          <a:graphicData uri="http://schemas.openxmlformats.org/presentationml/2006/ole">
            <mc:AlternateContent xmlns:mc="http://schemas.openxmlformats.org/markup-compatibility/2006">
              <mc:Choice xmlns:v="urn:schemas-microsoft-com:vml" Requires="v">
                <p:oleObj spid="_x0000_s23601"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00075" y="3848100"/>
                        <a:ext cx="11191875" cy="573088"/>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blinds(horizontal)">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0571" y="144937"/>
            <a:ext cx="11423713" cy="1216743"/>
          </a:xfrm>
          <a:prstGeom prst="rect">
            <a:avLst/>
          </a:prstGeom>
        </p:spPr>
        <p:txBody>
          <a:bodyPr>
            <a:spAutoFit/>
          </a:bodyPr>
          <a:lstStyle/>
          <a:p>
            <a:pPr marL="355600" indent="-355600" algn="just">
              <a:lnSpc>
                <a:spcPct val="150000"/>
              </a:lnSpc>
              <a:spcAft>
                <a:spcPts val="0"/>
              </a:spcAft>
              <a:tabLst>
                <a:tab pos="2430780" algn="l"/>
              </a:tabLst>
            </a:pPr>
            <a:r>
              <a:rPr lang="en-US" altLang="zh-CN" sz="2600" b="1" kern="100">
                <a:latin typeface="Times New Roman"/>
                <a:cs typeface="Courier New"/>
              </a:rPr>
              <a:t>3.</a:t>
            </a:r>
            <a:r>
              <a:rPr lang="zh-CN" altLang="zh-CN" sz="2600" b="1" kern="100" dirty="0">
                <a:latin typeface="Times New Roman"/>
                <a:cs typeface="Times New Roman"/>
              </a:rPr>
              <a:t>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的公切线有</a:t>
            </a:r>
            <a:r>
              <a:rPr lang="en-US" altLang="zh-CN" sz="2600" b="1" kern="100" dirty="0">
                <a:latin typeface="Times New Roman"/>
                <a:cs typeface="Courier New"/>
              </a:rPr>
              <a:t>________</a:t>
            </a:r>
            <a:r>
              <a:rPr lang="zh-CN" altLang="zh-CN" sz="2600" b="1" kern="100" dirty="0">
                <a:latin typeface="Times New Roman"/>
                <a:cs typeface="Times New Roman"/>
              </a:rPr>
              <a:t>条</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0" name="组合 9"/>
          <p:cNvGrpSpPr/>
          <p:nvPr/>
        </p:nvGrpSpPr>
        <p:grpSpPr>
          <a:xfrm>
            <a:off x="480567" y="1624584"/>
            <a:ext cx="11373168" cy="3100579"/>
            <a:chOff x="274955" y="2526919"/>
            <a:chExt cx="11373168" cy="3100579"/>
          </a:xfrm>
        </p:grpSpPr>
        <p:sp>
          <p:nvSpPr>
            <p:cNvPr id="11" name="圆角矩形 10"/>
            <p:cNvSpPr/>
            <p:nvPr>
              <p:custDataLst>
                <p:tags r:id="rId1"/>
              </p:custDataLst>
            </p:nvPr>
          </p:nvSpPr>
          <p:spPr>
            <a:xfrm>
              <a:off x="274955" y="2639950"/>
              <a:ext cx="11373168" cy="298754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6" name="矩形 15"/>
              <p:cNvSpPr/>
              <p:nvPr>
                <p:custDataLst>
                  <p:tags r:id="rId2"/>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3"/>
                </p:custDataLst>
              </p:nvPr>
            </p:nvPicPr>
            <p:blipFill>
              <a:blip r:embed="rId6"/>
              <a:stretch>
                <a:fillRect/>
              </a:stretch>
            </p:blipFill>
            <p:spPr>
              <a:xfrm>
                <a:off x="822960" y="2526919"/>
                <a:ext cx="433070" cy="201930"/>
              </a:xfrm>
              <a:prstGeom prst="rect">
                <a:avLst/>
              </a:prstGeom>
            </p:spPr>
          </p:pic>
        </p:grpSp>
      </p:grpSp>
      <p:sp>
        <p:nvSpPr>
          <p:cNvPr id="18" name="矩形 17"/>
          <p:cNvSpPr/>
          <p:nvPr/>
        </p:nvSpPr>
        <p:spPr>
          <a:xfrm>
            <a:off x="568325" y="1967645"/>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的圆心为</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，半径为</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2" name="矩形 1"/>
          <p:cNvSpPr/>
          <p:nvPr/>
        </p:nvSpPr>
        <p:spPr>
          <a:xfrm>
            <a:off x="1206451" y="798576"/>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3</a:t>
            </a:r>
            <a:endParaRPr lang="zh-CN" altLang="en-US" sz="2600" dirty="0">
              <a:solidFill>
                <a:srgbClr val="C00000"/>
              </a:solidFill>
              <a:latin typeface="Times New Roman"/>
              <a:ea typeface="宋体"/>
              <a:sym typeface="Times New Roman"/>
            </a:endParaRPr>
          </a:p>
        </p:txBody>
      </p:sp>
      <p:sp>
        <p:nvSpPr>
          <p:cNvPr id="12" name="矩形 11"/>
          <p:cNvSpPr/>
          <p:nvPr/>
        </p:nvSpPr>
        <p:spPr>
          <a:xfrm>
            <a:off x="587375" y="2653544"/>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的圆心为</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，半径为</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14" name="矩形 13"/>
          <p:cNvSpPr/>
          <p:nvPr/>
        </p:nvSpPr>
        <p:spPr>
          <a:xfrm>
            <a:off x="587745" y="3311442"/>
            <a:ext cx="10977964"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圆心距为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与圆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外切，公切线有</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条</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4">
                                            <p:txEl>
                                              <p:pRg st="0" end="0"/>
                                            </p:txEl>
                                          </p:spTgt>
                                        </p:tgtEl>
                                        <p:attrNameLst>
                                          <p:attrName>style.visibility</p:attrName>
                                        </p:attrNameLst>
                                      </p:cBhvr>
                                      <p:to>
                                        <p:strVal val="visible"/>
                                      </p:to>
                                    </p:set>
                                    <p:animEffect transition="in" filter="blinds(horizontal)">
                                      <p:cBhvr>
                                        <p:cTn id="26" dur="500"/>
                                        <p:tgtEl>
                                          <p:spTgt spid="1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4">
                                            <p:txEl>
                                              <p:pRg st="1" end="1"/>
                                            </p:txEl>
                                          </p:spTgt>
                                        </p:tgtEl>
                                        <p:attrNameLst>
                                          <p:attrName>style.visibility</p:attrName>
                                        </p:attrNameLst>
                                      </p:cBhvr>
                                      <p:to>
                                        <p:strVal val="visible"/>
                                      </p:to>
                                    </p:set>
                                    <p:animEffect transition="in" filter="blinds(horizontal)">
                                      <p:cBhvr>
                                        <p:cTn id="31"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 grpId="0" autoUpdateAnimBg="0"/>
      <p:bldP spid="12"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返回">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
        <p:nvSpPr>
          <p:cNvPr id="19" name="矩形 18"/>
          <p:cNvSpPr/>
          <p:nvPr/>
        </p:nvSpPr>
        <p:spPr>
          <a:xfrm>
            <a:off x="250571" y="131445"/>
            <a:ext cx="11423713" cy="3017236"/>
          </a:xfrm>
          <a:prstGeom prst="rect">
            <a:avLst/>
          </a:prstGeom>
        </p:spPr>
        <p:txBody>
          <a:bodyPr>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4.</a:t>
            </a:r>
            <a:r>
              <a:rPr lang="zh-CN" altLang="zh-CN" sz="2600" b="1" kern="100" dirty="0">
                <a:latin typeface="Times New Roman"/>
                <a:cs typeface="Times New Roman"/>
              </a:rPr>
              <a:t>已知半径为</a:t>
            </a:r>
            <a:r>
              <a:rPr lang="en-US" altLang="zh-CN" sz="2600" b="1" kern="100" dirty="0">
                <a:latin typeface="Times New Roman"/>
                <a:cs typeface="Courier New"/>
              </a:rPr>
              <a:t>6</a:t>
            </a:r>
            <a:r>
              <a:rPr lang="zh-CN" altLang="zh-CN" sz="2600" b="1" kern="100" dirty="0">
                <a:latin typeface="Times New Roman"/>
                <a:cs typeface="Times New Roman"/>
              </a:rPr>
              <a:t>的圆与</a:t>
            </a:r>
            <a:r>
              <a:rPr lang="en-US" altLang="zh-CN" sz="2600" b="1" i="1" kern="100" dirty="0">
                <a:latin typeface="Times New Roman"/>
                <a:cs typeface="Courier New"/>
              </a:rPr>
              <a:t>x</a:t>
            </a:r>
            <a:r>
              <a:rPr lang="zh-CN" altLang="zh-CN" sz="2600" b="1" kern="100" dirty="0">
                <a:latin typeface="Times New Roman"/>
                <a:cs typeface="Times New Roman"/>
              </a:rPr>
              <a:t>轴相切，且与圆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内切，则此圆的方程是</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B</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或</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C</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36</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D</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36</a:t>
            </a:r>
            <a:r>
              <a:rPr lang="zh-CN" altLang="zh-CN" sz="2600" b="1" kern="100" dirty="0">
                <a:latin typeface="Times New Roman"/>
                <a:cs typeface="Times New Roman"/>
              </a:rPr>
              <a:t>或</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36</a:t>
            </a:r>
            <a:endParaRPr lang="zh-CN" altLang="zh-CN" sz="1050" kern="100" dirty="0">
              <a:effectLst/>
              <a:latin typeface="宋体"/>
              <a:cs typeface="Courier New"/>
            </a:endParaRPr>
          </a:p>
        </p:txBody>
      </p:sp>
      <p:sp>
        <p:nvSpPr>
          <p:cNvPr id="20" name="TextBox 19"/>
          <p:cNvSpPr txBox="1"/>
          <p:nvPr/>
        </p:nvSpPr>
        <p:spPr>
          <a:xfrm>
            <a:off x="396621" y="2386965"/>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3" name="组合 12"/>
          <p:cNvGrpSpPr/>
          <p:nvPr/>
        </p:nvGrpSpPr>
        <p:grpSpPr>
          <a:xfrm>
            <a:off x="574611" y="3251073"/>
            <a:ext cx="11373168" cy="2452497"/>
            <a:chOff x="274955" y="2526919"/>
            <a:chExt cx="11373168" cy="2452497"/>
          </a:xfrm>
        </p:grpSpPr>
        <p:sp>
          <p:nvSpPr>
            <p:cNvPr id="15" name="圆角矩形 14"/>
            <p:cNvSpPr/>
            <p:nvPr>
              <p:custDataLst>
                <p:tags r:id="rId2"/>
              </p:custDataLst>
            </p:nvPr>
          </p:nvSpPr>
          <p:spPr>
            <a:xfrm>
              <a:off x="274955" y="2639950"/>
              <a:ext cx="11373168" cy="233946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1" name="组合 20"/>
            <p:cNvGrpSpPr/>
            <p:nvPr/>
          </p:nvGrpSpPr>
          <p:grpSpPr>
            <a:xfrm>
              <a:off x="708025" y="2526919"/>
              <a:ext cx="620395" cy="215900"/>
              <a:chOff x="708025" y="2526919"/>
              <a:chExt cx="620395" cy="215900"/>
            </a:xfrm>
          </p:grpSpPr>
          <p:sp>
            <p:nvSpPr>
              <p:cNvPr id="22" name="矩形 21"/>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3" name="图片 22"/>
              <p:cNvPicPr>
                <a:picLocks noChangeAspect="1"/>
              </p:cNvPicPr>
              <p:nvPr>
                <p:custDataLst>
                  <p:tags r:id="rId4"/>
                </p:custDataLst>
              </p:nvPr>
            </p:nvPicPr>
            <p:blipFill>
              <a:blip r:embed="rId9"/>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1029203403"/>
              </p:ext>
            </p:extLst>
          </p:nvPr>
        </p:nvGraphicFramePr>
        <p:xfrm>
          <a:off x="750888" y="3657600"/>
          <a:ext cx="11026775" cy="558800"/>
        </p:xfrm>
        <a:graphic>
          <a:graphicData uri="http://schemas.openxmlformats.org/presentationml/2006/ole">
            <mc:AlternateContent xmlns:mc="http://schemas.openxmlformats.org/markup-compatibility/2006">
              <mc:Choice xmlns:v="urn:schemas-microsoft-com:vml" Requires="v">
                <p:oleObj spid="_x0000_s24623" name="Document" r:id="rId11" imgW="11497045" imgH="593425" progId="Word.Document.8">
                  <p:embed/>
                </p:oleObj>
              </mc:Choice>
              <mc:Fallback>
                <p:oleObj name="Document" r:id="rId11" imgW="11497045" imgH="593425" progId="Word.Document.8">
                  <p:embed/>
                  <p:pic>
                    <p:nvPicPr>
                      <p:cNvPr id="0" name=""/>
                      <p:cNvPicPr/>
                      <p:nvPr/>
                    </p:nvPicPr>
                    <p:blipFill>
                      <a:blip r:embed="rId12"/>
                      <a:stretch>
                        <a:fillRect/>
                      </a:stretch>
                    </p:blipFill>
                    <p:spPr>
                      <a:xfrm>
                        <a:off x="750888" y="3657600"/>
                        <a:ext cx="11026775" cy="5588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27583125"/>
              </p:ext>
            </p:extLst>
          </p:nvPr>
        </p:nvGraphicFramePr>
        <p:xfrm>
          <a:off x="765429" y="4305300"/>
          <a:ext cx="11201400" cy="571500"/>
        </p:xfrm>
        <a:graphic>
          <a:graphicData uri="http://schemas.openxmlformats.org/presentationml/2006/ole">
            <mc:AlternateContent xmlns:mc="http://schemas.openxmlformats.org/markup-compatibility/2006">
              <mc:Choice xmlns:v="urn:schemas-microsoft-com:vml" Requires="v">
                <p:oleObj spid="_x0000_s24624"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765429" y="4305300"/>
                        <a:ext cx="11201400" cy="571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02806446"/>
              </p:ext>
            </p:extLst>
          </p:nvPr>
        </p:nvGraphicFramePr>
        <p:xfrm>
          <a:off x="803529" y="4933950"/>
          <a:ext cx="11201400" cy="571500"/>
        </p:xfrm>
        <a:graphic>
          <a:graphicData uri="http://schemas.openxmlformats.org/presentationml/2006/ole">
            <mc:AlternateContent xmlns:mc="http://schemas.openxmlformats.org/markup-compatibility/2006">
              <mc:Choice xmlns:v="urn:schemas-microsoft-com:vml" Requires="v">
                <p:oleObj spid="_x0000_s24625"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803529" y="4933950"/>
                        <a:ext cx="11201400" cy="5715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630045" y="1628775"/>
            <a:ext cx="8901430" cy="3887470"/>
            <a:chOff x="2341" y="2565"/>
            <a:chExt cx="14018" cy="6122"/>
          </a:xfrm>
        </p:grpSpPr>
        <p:sp>
          <p:nvSpPr>
            <p:cNvPr id="7" name="圆角矩形 6"/>
            <p:cNvSpPr/>
            <p:nvPr>
              <p:custDataLst>
                <p:tags r:id="rId8"/>
              </p:custDataLst>
            </p:nvPr>
          </p:nvSpPr>
          <p:spPr>
            <a:xfrm>
              <a:off x="2341" y="2565"/>
              <a:ext cx="14018" cy="6123"/>
            </a:xfrm>
            <a:prstGeom prst="roundRect">
              <a:avLst>
                <a:gd name="adj" fmla="val 5095"/>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9"/>
              </p:custDataLst>
            </p:nvPr>
          </p:nvCxnSpPr>
          <p:spPr>
            <a:xfrm>
              <a:off x="3281" y="4494"/>
              <a:ext cx="121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3281" y="5626"/>
              <a:ext cx="121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11"/>
              </p:custDataLst>
            </p:nvPr>
          </p:nvCxnSpPr>
          <p:spPr>
            <a:xfrm>
              <a:off x="3281" y="6773"/>
              <a:ext cx="121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文本框 25">
            <a:hlinkClick r:id="rId13" action="ppaction://hlinksldjump"/>
          </p:cNvPr>
          <p:cNvSpPr txBox="1"/>
          <p:nvPr>
            <p:custDataLst>
              <p:tags r:id="rId1"/>
            </p:custDataLst>
          </p:nvPr>
        </p:nvSpPr>
        <p:spPr>
          <a:xfrm>
            <a:off x="5651246" y="4573905"/>
            <a:ext cx="1699260" cy="491490"/>
          </a:xfrm>
          <a:prstGeom prst="rect">
            <a:avLst/>
          </a:prstGeom>
          <a:solidFill>
            <a:schemeClr val="bg1">
              <a:lumMod val="85000"/>
            </a:schemeClr>
          </a:solidFill>
          <a:ln>
            <a:noFill/>
          </a:ln>
        </p:spPr>
        <p:txBody>
          <a:bodyPr wrap="square" rtlCol="0">
            <a:spAutoFit/>
          </a:bodyPr>
          <a:lstStyle/>
          <a:p>
            <a:pPr algn="ctr" defTabSz="914400">
              <a:spcBef>
                <a:spcPct val="0"/>
              </a:spcBef>
            </a:pPr>
            <a:r>
              <a:rPr lang="zh-CN" altLang="en-US" sz="2600" dirty="0">
                <a:solidFill>
                  <a:schemeClr val="accent3">
                    <a:lumMod val="75000"/>
                  </a:schemeClr>
                </a:solidFill>
                <a:latin typeface="微软雅黑" panose="020B0503020204020204" pitchFamily="34" charset="-122"/>
                <a:ea typeface="微软雅黑" panose="020B0503020204020204" pitchFamily="34" charset="-122"/>
              </a:rPr>
              <a:t>课时精练</a:t>
            </a:r>
          </a:p>
        </p:txBody>
      </p:sp>
      <p:sp>
        <p:nvSpPr>
          <p:cNvPr id="29"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4" action="ppaction://hlinksldjump"/>
          </p:cNvPr>
          <p:cNvSpPr txBox="1">
            <a:spLocks noChangeArrowheads="1"/>
          </p:cNvSpPr>
          <p:nvPr>
            <p:custDataLst>
              <p:tags r:id="rId2"/>
            </p:custDataLst>
          </p:nvPr>
        </p:nvSpPr>
        <p:spPr bwMode="auto">
          <a:xfrm>
            <a:off x="2207260" y="2347595"/>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lnSpc>
                <a:spcPct val="10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一、圆与圆位置关系的判断</a:t>
            </a:r>
          </a:p>
        </p:txBody>
      </p:sp>
      <p:sp>
        <p:nvSpPr>
          <p:cNvPr id="30"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5" action="ppaction://hlinksldjump"/>
          </p:cNvPr>
          <p:cNvSpPr txBox="1">
            <a:spLocks noChangeArrowheads="1"/>
          </p:cNvSpPr>
          <p:nvPr>
            <p:custDataLst>
              <p:tags r:id="rId3"/>
            </p:custDataLst>
          </p:nvPr>
        </p:nvSpPr>
        <p:spPr bwMode="auto">
          <a:xfrm>
            <a:off x="2207260" y="2992120"/>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lnSpc>
                <a:spcPct val="100000"/>
              </a:lnSpc>
              <a:spcBef>
                <a:spcPct val="0"/>
              </a:spcBef>
            </a:pPr>
            <a:r>
              <a:rPr lang="zh-CN" altLang="en-US" sz="2800">
                <a:solidFill>
                  <a:schemeClr val="tx1"/>
                </a:solidFill>
                <a:latin typeface="微软雅黑" panose="020B0503020204020204" pitchFamily="34" charset="-122"/>
                <a:ea typeface="微软雅黑" panose="020B0503020204020204" pitchFamily="34" charset="-122"/>
              </a:rPr>
              <a:t>二、相交圆的公共弦问题</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31"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6" action="ppaction://hlinksldjump"/>
          </p:cNvPr>
          <p:cNvSpPr txBox="1">
            <a:spLocks noChangeArrowheads="1"/>
          </p:cNvSpPr>
          <p:nvPr>
            <p:custDataLst>
              <p:tags r:id="rId4"/>
            </p:custDataLst>
          </p:nvPr>
        </p:nvSpPr>
        <p:spPr bwMode="auto">
          <a:xfrm>
            <a:off x="2207260" y="3769360"/>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defRPr/>
            </a:pPr>
            <a:r>
              <a:rPr lang="zh-CN" altLang="en-US" sz="2800">
                <a:solidFill>
                  <a:schemeClr val="tx1"/>
                </a:solidFill>
                <a:latin typeface="微软雅黑" panose="020B0503020204020204" pitchFamily="34" charset="-122"/>
                <a:ea typeface="微软雅黑" panose="020B0503020204020204" pitchFamily="34" charset="-122"/>
              </a:rPr>
              <a:t>三、圆与圆的综合问题</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34" name="文本框 33">
            <a:hlinkClick r:id="rId17" action="ppaction://hlinksldjump"/>
          </p:cNvPr>
          <p:cNvSpPr txBox="1"/>
          <p:nvPr>
            <p:custDataLst>
              <p:tags r:id="rId5"/>
            </p:custDataLst>
          </p:nvPr>
        </p:nvSpPr>
        <p:spPr>
          <a:xfrm>
            <a:off x="3262630" y="4573905"/>
            <a:ext cx="1727835" cy="491490"/>
          </a:xfrm>
          <a:prstGeom prst="rect">
            <a:avLst/>
          </a:prstGeom>
          <a:solidFill>
            <a:schemeClr val="bg1">
              <a:lumMod val="85000"/>
            </a:schemeClr>
          </a:solidFill>
          <a:ln>
            <a:noFill/>
          </a:ln>
        </p:spPr>
        <p:txBody>
          <a:bodyPr wrap="square" rtlCol="0">
            <a:spAutoFit/>
          </a:bodyPr>
          <a:lstStyle/>
          <a:p>
            <a:pPr algn="ctr" defTabSz="914400">
              <a:spcBef>
                <a:spcPct val="0"/>
              </a:spcBef>
            </a:pPr>
            <a:r>
              <a:rPr lang="zh-CN" altLang="en-US" sz="2600" dirty="0">
                <a:solidFill>
                  <a:schemeClr val="accent3">
                    <a:lumMod val="75000"/>
                  </a:schemeClr>
                </a:solidFill>
                <a:latin typeface="微软雅黑" panose="020B0503020204020204" pitchFamily="34" charset="-122"/>
                <a:ea typeface="微软雅黑" panose="020B0503020204020204" pitchFamily="34" charset="-122"/>
              </a:rPr>
              <a:t>课堂达标</a:t>
            </a:r>
          </a:p>
        </p:txBody>
      </p:sp>
      <p:sp>
        <p:nvSpPr>
          <p:cNvPr id="12" name="梯形 11"/>
          <p:cNvSpPr/>
          <p:nvPr>
            <p:custDataLst>
              <p:tags r:id="rId6"/>
            </p:custDataLst>
          </p:nvPr>
        </p:nvSpPr>
        <p:spPr>
          <a:xfrm rot="10800000">
            <a:off x="4944110" y="1485265"/>
            <a:ext cx="2388235" cy="530860"/>
          </a:xfrm>
          <a:prstGeom prst="trapezoid">
            <a:avLst/>
          </a:prstGeom>
          <a:solidFill>
            <a:srgbClr val="6CA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8"/>
          <p:cNvSpPr txBox="1"/>
          <p:nvPr>
            <p:custDataLst>
              <p:tags r:id="rId7"/>
            </p:custDataLst>
          </p:nvPr>
        </p:nvSpPr>
        <p:spPr>
          <a:xfrm>
            <a:off x="5088255" y="1557655"/>
            <a:ext cx="2036445" cy="40005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内容索引</a:t>
            </a:r>
          </a:p>
        </p:txBody>
      </p:sp>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6" name="标题 24"/>
          <p:cNvSpPr txBox="1"/>
          <p:nvPr/>
        </p:nvSpPr>
        <p:spPr>
          <a:xfrm>
            <a:off x="2279650" y="2780919"/>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4800" b="1" dirty="0" smtClean="0">
                <a:solidFill>
                  <a:schemeClr val="tx1">
                    <a:lumMod val="85000"/>
                    <a:lumOff val="15000"/>
                  </a:schemeClr>
                </a:solidFill>
                <a:latin typeface="黑体" panose="02010609060101010101" charset="-122"/>
                <a:ea typeface="黑体" panose="02010609060101010101" charset="-122"/>
              </a:rPr>
              <a:t>【课</a:t>
            </a:r>
            <a:r>
              <a:rPr lang="zh-CN" altLang="en-US" sz="4800" b="1" dirty="0" smtClean="0">
                <a:solidFill>
                  <a:schemeClr val="tx1">
                    <a:lumMod val="85000"/>
                    <a:lumOff val="15000"/>
                  </a:schemeClr>
                </a:solidFill>
                <a:latin typeface="黑体" panose="02010609060101010101" charset="-122"/>
                <a:ea typeface="黑体" panose="02010609060101010101" charset="-122"/>
              </a:rPr>
              <a:t>时精练</a:t>
            </a:r>
            <a:r>
              <a:rPr lang="zh-CN" sz="4800" b="1" dirty="0" smtClean="0">
                <a:solidFill>
                  <a:schemeClr val="tx1">
                    <a:lumMod val="85000"/>
                    <a:lumOff val="15000"/>
                  </a:schemeClr>
                </a:solidFill>
                <a:latin typeface="黑体" panose="02010609060101010101" charset="-122"/>
                <a:ea typeface="黑体" panose="02010609060101010101" charset="-122"/>
              </a:rPr>
              <a:t>】</a:t>
            </a:r>
            <a:endParaRPr lang="zh-CN" sz="4800" b="1"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2531551" y="1309908"/>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30" name="矩形 29"/>
          <p:cNvSpPr/>
          <p:nvPr>
            <p:custDataLst>
              <p:tags r:id="rId3"/>
            </p:custDataLst>
          </p:nvPr>
        </p:nvSpPr>
        <p:spPr>
          <a:xfrm>
            <a:off x="274102" y="817626"/>
            <a:ext cx="11187139" cy="1216743"/>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pitchFamily="18" charset="0"/>
                <a:cs typeface="Courier New"/>
              </a:rPr>
              <a:t>1.</a:t>
            </a:r>
            <a:r>
              <a:rPr lang="zh-CN" altLang="zh-CN" sz="2600" b="1" kern="100" dirty="0">
                <a:latin typeface="Times New Roman" pitchFamily="18" charset="0"/>
                <a:cs typeface="Times New Roman"/>
              </a:rPr>
              <a:t>圆</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x</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2)</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i="1" kern="100" dirty="0">
                <a:latin typeface="Times New Roman" pitchFamily="18" charset="0"/>
                <a:cs typeface="Courier New"/>
              </a:rPr>
              <a:t>y</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4</a:t>
            </a:r>
            <a:r>
              <a:rPr lang="zh-CN" altLang="zh-CN" sz="2600" b="1" kern="100" dirty="0">
                <a:latin typeface="Times New Roman" pitchFamily="18" charset="0"/>
                <a:cs typeface="Times New Roman"/>
              </a:rPr>
              <a:t>与圆</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x</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2)</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a:t>
            </a:r>
            <a:r>
              <a:rPr lang="en-US" altLang="zh-CN" sz="2600" b="1" i="1" kern="100" dirty="0">
                <a:latin typeface="Times New Roman" pitchFamily="18" charset="0"/>
                <a:cs typeface="Courier New"/>
              </a:rPr>
              <a:t>y</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1)</a:t>
            </a:r>
            <a:r>
              <a:rPr lang="en-US" altLang="zh-CN" sz="2600" b="1" kern="100" baseline="30000" dirty="0">
                <a:latin typeface="Times New Roman" pitchFamily="18" charset="0"/>
                <a:cs typeface="Courier New"/>
              </a:rPr>
              <a:t>2</a:t>
            </a:r>
            <a:r>
              <a:rPr lang="zh-CN" altLang="zh-CN" sz="2600" b="1" kern="100" dirty="0">
                <a:latin typeface="Times New Roman" pitchFamily="18" charset="0"/>
                <a:cs typeface="Times New Roman"/>
              </a:rPr>
              <a:t>＝</a:t>
            </a:r>
            <a:r>
              <a:rPr lang="en-US" altLang="zh-CN" sz="2600" b="1" kern="100" dirty="0">
                <a:latin typeface="Times New Roman" pitchFamily="18" charset="0"/>
                <a:cs typeface="Courier New"/>
              </a:rPr>
              <a:t>9</a:t>
            </a:r>
            <a:r>
              <a:rPr lang="zh-CN" altLang="zh-CN" sz="2600" b="1" kern="100" dirty="0">
                <a:latin typeface="Times New Roman" pitchFamily="18" charset="0"/>
                <a:cs typeface="Times New Roman"/>
              </a:rPr>
              <a:t>的位置关系为</a:t>
            </a:r>
            <a:endParaRPr lang="zh-CN" altLang="zh-CN" sz="1050" kern="100" dirty="0">
              <a:latin typeface="Times New Roman" pitchFamily="18" charset="0"/>
              <a:cs typeface="Courier New"/>
            </a:endParaRPr>
          </a:p>
          <a:p>
            <a:pPr marL="252000" algn="just">
              <a:lnSpc>
                <a:spcPct val="150000"/>
              </a:lnSpc>
              <a:spcAft>
                <a:spcPts val="0"/>
              </a:spcAft>
              <a:tabLst>
                <a:tab pos="2430780" algn="l"/>
              </a:tabLst>
            </a:pPr>
            <a:r>
              <a:rPr lang="en-US" altLang="zh-CN" sz="2600" b="1" kern="100" dirty="0">
                <a:latin typeface="Times New Roman" pitchFamily="18" charset="0"/>
                <a:cs typeface="Courier New"/>
              </a:rPr>
              <a:t>A.</a:t>
            </a:r>
            <a:r>
              <a:rPr lang="zh-CN" altLang="zh-CN" sz="2600" b="1" kern="100" dirty="0">
                <a:latin typeface="Times New Roman" pitchFamily="18" charset="0"/>
                <a:cs typeface="Times New Roman"/>
              </a:rPr>
              <a:t>内切</a:t>
            </a:r>
            <a:r>
              <a:rPr lang="zh-CN" altLang="zh-CN" sz="2600" b="1" kern="100" dirty="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B.</a:t>
            </a:r>
            <a:r>
              <a:rPr lang="zh-CN" altLang="zh-CN" sz="2600" b="1" kern="100" dirty="0">
                <a:latin typeface="Times New Roman" pitchFamily="18" charset="0"/>
                <a:cs typeface="Times New Roman"/>
              </a:rPr>
              <a:t>相交</a:t>
            </a:r>
            <a:r>
              <a:rPr lang="en-US" altLang="zh-CN" sz="2600" b="1" kern="100" dirty="0">
                <a:latin typeface="Times New Roman" pitchFamily="18" charset="0"/>
                <a:cs typeface="Courier New"/>
              </a:rPr>
              <a:t>  </a:t>
            </a:r>
            <a:r>
              <a:rPr lang="en-US" altLang="zh-CN" sz="2600" b="1" kern="100" dirty="0" smtClean="0">
                <a:latin typeface="Times New Roman" pitchFamily="18" charset="0"/>
                <a:cs typeface="Courier New"/>
              </a:rPr>
              <a:t>		C</a:t>
            </a:r>
            <a:r>
              <a:rPr lang="en-US" altLang="zh-CN" sz="2600" b="1" kern="100" dirty="0">
                <a:latin typeface="Times New Roman" pitchFamily="18" charset="0"/>
                <a:cs typeface="Courier New"/>
              </a:rPr>
              <a:t>.</a:t>
            </a:r>
            <a:r>
              <a:rPr lang="zh-CN" altLang="zh-CN" sz="2600" b="1" kern="100" dirty="0">
                <a:latin typeface="Times New Roman" pitchFamily="18" charset="0"/>
                <a:cs typeface="Times New Roman"/>
              </a:rPr>
              <a:t>外切</a:t>
            </a:r>
            <a:r>
              <a:rPr lang="zh-CN" altLang="zh-CN" sz="2600" b="1" kern="100" dirty="0">
                <a:latin typeface="Times New Roman" pitchFamily="18" charset="0"/>
                <a:ea typeface="Times New Roman"/>
                <a:cs typeface="Courier New"/>
              </a:rPr>
              <a:t> </a:t>
            </a:r>
            <a:r>
              <a:rPr lang="en-US" altLang="zh-CN" sz="2600" b="1" kern="100" dirty="0" smtClean="0">
                <a:latin typeface="Times New Roman" pitchFamily="18" charset="0"/>
                <a:ea typeface="Times New Roman"/>
                <a:cs typeface="Courier New"/>
              </a:rPr>
              <a:t>	</a:t>
            </a:r>
            <a:r>
              <a:rPr lang="en-US" altLang="zh-CN" sz="2600" b="1" kern="100" dirty="0">
                <a:latin typeface="Times New Roman" pitchFamily="18" charset="0"/>
                <a:ea typeface="Times New Roman"/>
                <a:cs typeface="Courier New"/>
              </a:rPr>
              <a:t>	D.</a:t>
            </a:r>
            <a:r>
              <a:rPr lang="zh-CN" altLang="zh-CN" sz="2600" b="1" kern="100" dirty="0">
                <a:latin typeface="Times New Roman" pitchFamily="18" charset="0"/>
                <a:cs typeface="Times New Roman"/>
              </a:rPr>
              <a:t>外离</a:t>
            </a:r>
            <a:endParaRPr lang="zh-CN" altLang="zh-CN" sz="1050" kern="100" dirty="0">
              <a:effectLst/>
              <a:latin typeface="Times New Roman" pitchFamily="18" charset="0"/>
              <a:cs typeface="Courier New"/>
            </a:endParaRPr>
          </a:p>
        </p:txBody>
      </p:sp>
      <p:grpSp>
        <p:nvGrpSpPr>
          <p:cNvPr id="17" name="组合 16"/>
          <p:cNvGrpSpPr/>
          <p:nvPr/>
        </p:nvGrpSpPr>
        <p:grpSpPr>
          <a:xfrm>
            <a:off x="517588" y="2215515"/>
            <a:ext cx="11373168" cy="1213485"/>
            <a:chOff x="274955" y="2526919"/>
            <a:chExt cx="11373168" cy="1213485"/>
          </a:xfrm>
        </p:grpSpPr>
        <p:sp>
          <p:nvSpPr>
            <p:cNvPr id="18" name="圆角矩形 17"/>
            <p:cNvSpPr/>
            <p:nvPr>
              <p:custDataLst>
                <p:tags r:id="rId4"/>
              </p:custDataLst>
            </p:nvPr>
          </p:nvSpPr>
          <p:spPr>
            <a:xfrm>
              <a:off x="274955" y="2639949"/>
              <a:ext cx="11373168" cy="110045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1836616323"/>
              </p:ext>
            </p:extLst>
          </p:nvPr>
        </p:nvGraphicFramePr>
        <p:xfrm>
          <a:off x="707898" y="2704719"/>
          <a:ext cx="10553700" cy="571500"/>
        </p:xfrm>
        <a:graphic>
          <a:graphicData uri="http://schemas.openxmlformats.org/presentationml/2006/ole">
            <mc:AlternateContent xmlns:mc="http://schemas.openxmlformats.org/markup-compatibility/2006">
              <mc:Choice xmlns:v="urn:schemas-microsoft-com:vml" Requires="v">
                <p:oleObj spid="_x0000_s25617" name="Document" r:id="rId10" imgW="10784309" imgH="593425" progId="Word.Document.8">
                  <p:embed/>
                </p:oleObj>
              </mc:Choice>
              <mc:Fallback>
                <p:oleObj name="Document" r:id="rId10" imgW="10784309" imgH="593425" progId="Word.Document.8">
                  <p:embed/>
                  <p:pic>
                    <p:nvPicPr>
                      <p:cNvPr id="0" name=""/>
                      <p:cNvPicPr/>
                      <p:nvPr/>
                    </p:nvPicPr>
                    <p:blipFill>
                      <a:blip r:embed="rId11"/>
                      <a:stretch>
                        <a:fillRect/>
                      </a:stretch>
                    </p:blipFill>
                    <p:spPr>
                      <a:xfrm>
                        <a:off x="707898" y="2704719"/>
                        <a:ext cx="10553700" cy="571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371281" y="722376"/>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568261" y="2113788"/>
            <a:ext cx="11373168" cy="2827401"/>
            <a:chOff x="274955" y="2526919"/>
            <a:chExt cx="11373168" cy="2827401"/>
          </a:xfrm>
        </p:grpSpPr>
        <p:sp>
          <p:nvSpPr>
            <p:cNvPr id="10" name="圆角矩形 9"/>
            <p:cNvSpPr/>
            <p:nvPr>
              <p:custDataLst>
                <p:tags r:id="rId5"/>
              </p:custDataLst>
            </p:nvPr>
          </p:nvSpPr>
          <p:spPr>
            <a:xfrm>
              <a:off x="274955" y="2639949"/>
              <a:ext cx="11373168" cy="2714371"/>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6"/>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7"/>
                </p:custDataLst>
              </p:nvPr>
            </p:nvPicPr>
            <p:blipFill>
              <a:blip r:embed="rId9"/>
              <a:stretch>
                <a:fillRect/>
              </a:stretch>
            </p:blipFill>
            <p:spPr>
              <a:xfrm>
                <a:off x="822960" y="2526919"/>
                <a:ext cx="433070" cy="201930"/>
              </a:xfrm>
              <a:prstGeom prst="rect">
                <a:avLst/>
              </a:prstGeom>
            </p:spPr>
          </p:pic>
        </p:grpSp>
      </p:grpSp>
      <p:sp>
        <p:nvSpPr>
          <p:cNvPr id="15" name="矩形 14"/>
          <p:cNvSpPr/>
          <p:nvPr>
            <p:custDataLst>
              <p:tags r:id="rId3"/>
            </p:custDataLst>
          </p:nvPr>
        </p:nvSpPr>
        <p:spPr>
          <a:xfrm>
            <a:off x="319766" y="176022"/>
            <a:ext cx="11299010" cy="1892826"/>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过两圆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及</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的交点的直线的方程是</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err="1">
                <a:latin typeface="Times New Roman"/>
                <a:cs typeface="Courier New"/>
              </a:rPr>
              <a:t>A.</a:t>
            </a:r>
            <a:r>
              <a:rPr lang="en-US" altLang="zh-CN" sz="2600" b="1" i="1" kern="100" dirty="0" err="1">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a:t>
            </a:r>
            <a:r>
              <a:rPr lang="en-US" altLang="zh-CN" sz="2600" b="1" kern="100" dirty="0" err="1" smtClean="0">
                <a:latin typeface="Times New Roman"/>
                <a:cs typeface="Courier New"/>
              </a:rPr>
              <a:t>B.</a:t>
            </a:r>
            <a:r>
              <a:rPr lang="en-US" altLang="zh-CN" sz="2600" b="1" i="1" kern="100" dirty="0" err="1" smtClean="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a:latin typeface="Times New Roman"/>
                <a:cs typeface="Courier New"/>
              </a:rPr>
              <a:t>C.5</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D</a:t>
            </a:r>
            <a:r>
              <a:rPr lang="en-US" altLang="zh-CN" sz="2600" b="1" kern="100" dirty="0">
                <a:latin typeface="Times New Roman"/>
                <a:cs typeface="Courier New"/>
              </a:rPr>
              <a:t>.</a:t>
            </a:r>
            <a:r>
              <a:rPr lang="zh-CN" altLang="zh-CN" sz="2600" b="1" kern="100" dirty="0">
                <a:latin typeface="Times New Roman"/>
                <a:cs typeface="Times New Roman"/>
              </a:rPr>
              <a:t>不存在</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74241411"/>
              </p:ext>
            </p:extLst>
          </p:nvPr>
        </p:nvGraphicFramePr>
        <p:xfrm>
          <a:off x="803529" y="2590800"/>
          <a:ext cx="11201400" cy="952500"/>
        </p:xfrm>
        <a:graphic>
          <a:graphicData uri="http://schemas.openxmlformats.org/presentationml/2006/ole">
            <mc:AlternateContent xmlns:mc="http://schemas.openxmlformats.org/markup-compatibility/2006">
              <mc:Choice xmlns:v="urn:schemas-microsoft-com:vml" Requires="v">
                <p:oleObj spid="_x0000_s26641"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803529" y="2590800"/>
                        <a:ext cx="11201400" cy="952500"/>
                      </a:xfrm>
                      <a:prstGeom prst="rect">
                        <a:avLst/>
                      </a:prstGeom>
                    </p:spPr>
                  </p:pic>
                </p:oleObj>
              </mc:Fallback>
            </mc:AlternateContent>
          </a:graphicData>
        </a:graphic>
      </p:graphicFrame>
      <p:sp>
        <p:nvSpPr>
          <p:cNvPr id="16" name="矩形 15"/>
          <p:cNvSpPr/>
          <p:nvPr>
            <p:custDataLst>
              <p:tags r:id="rId4"/>
            </p:custDataLst>
          </p:nvPr>
        </p:nvSpPr>
        <p:spPr>
          <a:xfrm>
            <a:off x="692608" y="3568827"/>
            <a:ext cx="10858127"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①</a:t>
            </a:r>
            <a:r>
              <a:rPr lang="zh-CN" altLang="zh-CN" sz="2600" b="1" kern="100" dirty="0">
                <a:latin typeface="Times New Roman"/>
                <a:ea typeface="宋体" pitchFamily="2" charset="-122"/>
                <a:cs typeface="Times New Roman"/>
              </a:rPr>
              <a:t>－</a:t>
            </a:r>
            <a:r>
              <a:rPr lang="en-US" altLang="zh-CN" sz="2600" b="1" kern="100" dirty="0">
                <a:latin typeface="宋体"/>
                <a:ea typeface="宋体" pitchFamily="2" charset="-122"/>
                <a:cs typeface="Times New Roman"/>
              </a:rPr>
              <a:t>②</a:t>
            </a:r>
            <a:r>
              <a:rPr lang="zh-CN" altLang="zh-CN" sz="2600" b="1" kern="100" dirty="0">
                <a:latin typeface="Times New Roman"/>
                <a:ea typeface="宋体" pitchFamily="2" charset="-122"/>
                <a:cs typeface="Times New Roman"/>
              </a:rPr>
              <a:t>得</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经检验此时相交，符合</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xEl>
                                              <p:pRg st="0" end="0"/>
                                            </p:txEl>
                                          </p:spTgt>
                                        </p:tgtEl>
                                        <p:attrNameLst>
                                          <p:attrName>style.visibility</p:attrName>
                                        </p:attrNameLst>
                                      </p:cBhvr>
                                      <p:to>
                                        <p:strVal val="visible"/>
                                      </p:to>
                                    </p:set>
                                    <p:animEffect transition="in" filter="blinds(horizontal)">
                                      <p:cBhvr>
                                        <p:cTn id="20" dur="500"/>
                                        <p:tgtEl>
                                          <p:spTgt spid="1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animEffect transition="in" filter="blinds(horizontal)">
                                      <p:cBhvr>
                                        <p:cTn id="25"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1"/>
            </p:custDataLst>
          </p:nvPr>
        </p:nvSpPr>
        <p:spPr>
          <a:xfrm>
            <a:off x="4583811" y="124968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1" name="组合 10"/>
          <p:cNvGrpSpPr/>
          <p:nvPr/>
        </p:nvGrpSpPr>
        <p:grpSpPr>
          <a:xfrm>
            <a:off x="555498" y="2113788"/>
            <a:ext cx="11373168" cy="3494405"/>
            <a:chOff x="274955" y="2526919"/>
            <a:chExt cx="11373168" cy="3494405"/>
          </a:xfrm>
        </p:grpSpPr>
        <p:sp>
          <p:nvSpPr>
            <p:cNvPr id="12" name="圆角矩形 11"/>
            <p:cNvSpPr/>
            <p:nvPr>
              <p:custDataLst>
                <p:tags r:id="rId4"/>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7" name="矩形 16"/>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9" name="矩形 18"/>
          <p:cNvSpPr/>
          <p:nvPr/>
        </p:nvSpPr>
        <p:spPr>
          <a:xfrm>
            <a:off x="651066" y="2431449"/>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由题意得，只需以</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为直径的圆与圆</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有且仅有一个公共点，即两圆相切</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20" name="矩形 19"/>
          <p:cNvSpPr/>
          <p:nvPr>
            <p:custDataLst>
              <p:tags r:id="rId2"/>
            </p:custDataLst>
          </p:nvPr>
        </p:nvSpPr>
        <p:spPr>
          <a:xfrm>
            <a:off x="237871" y="118872"/>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已知点</a:t>
            </a:r>
            <a:r>
              <a:rPr lang="en-US" altLang="zh-CN" sz="2600" b="1" i="1" kern="100" dirty="0">
                <a:latin typeface="Times New Roman"/>
                <a:cs typeface="Courier New"/>
              </a:rPr>
              <a:t>A</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B</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10</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，若在圆</a:t>
            </a:r>
            <a:r>
              <a:rPr lang="en-US" altLang="zh-CN" sz="2600" b="1" i="1" kern="100" dirty="0">
                <a:latin typeface="Times New Roman"/>
                <a:cs typeface="Courier New"/>
              </a:rPr>
              <a:t>C</a:t>
            </a:r>
            <a:r>
              <a:rPr lang="zh-CN" altLang="zh-CN" sz="2600" b="1" kern="100" dirty="0">
                <a:latin typeface="Times New Roman"/>
                <a:cs typeface="Times New Roman"/>
              </a:rPr>
              <a:t>上存在唯一的点</a:t>
            </a:r>
            <a:r>
              <a:rPr lang="en-US" altLang="zh-CN" sz="2600" b="1" i="1" kern="100" dirty="0">
                <a:latin typeface="Times New Roman"/>
                <a:cs typeface="Courier New"/>
              </a:rPr>
              <a:t>P</a:t>
            </a:r>
            <a:r>
              <a:rPr lang="zh-CN" altLang="zh-CN" sz="2600" b="1" kern="100" dirty="0">
                <a:latin typeface="Times New Roman"/>
                <a:cs typeface="Times New Roman"/>
              </a:rPr>
              <a:t>使</a:t>
            </a:r>
            <a:r>
              <a:rPr lang="en-US" altLang="zh-CN" sz="2600" b="1" kern="100" dirty="0">
                <a:latin typeface="宋体"/>
                <a:cs typeface="Times New Roman"/>
              </a:rPr>
              <a:t>∠</a:t>
            </a:r>
            <a:r>
              <a:rPr lang="en-US" altLang="zh-CN" sz="2600" b="1" i="1" kern="100" dirty="0">
                <a:latin typeface="Times New Roman"/>
                <a:cs typeface="Courier New"/>
              </a:rPr>
              <a:t>APB</a:t>
            </a:r>
            <a:r>
              <a:rPr lang="zh-CN" altLang="zh-CN" sz="2600" b="1" kern="100" dirty="0">
                <a:latin typeface="Times New Roman"/>
                <a:cs typeface="Times New Roman"/>
              </a:rPr>
              <a:t>＝</a:t>
            </a:r>
            <a:r>
              <a:rPr lang="en-US" altLang="zh-CN" sz="2600" b="1" kern="100" dirty="0">
                <a:latin typeface="Times New Roman"/>
                <a:cs typeface="Courier New"/>
              </a:rPr>
              <a:t>90°</a:t>
            </a:r>
            <a:r>
              <a:rPr lang="zh-CN" altLang="zh-CN" sz="2600" b="1" kern="100" dirty="0">
                <a:latin typeface="Times New Roman"/>
                <a:cs typeface="Times New Roman"/>
              </a:rPr>
              <a:t>，则</a:t>
            </a:r>
            <a:r>
              <a:rPr lang="en-US" altLang="zh-CN" sz="2600" b="1" i="1" kern="100" dirty="0">
                <a:latin typeface="Times New Roman"/>
                <a:cs typeface="Courier New"/>
              </a:rPr>
              <a:t>m</a:t>
            </a:r>
            <a:r>
              <a:rPr lang="zh-CN" altLang="zh-CN" sz="2600" b="1" kern="100" dirty="0">
                <a:latin typeface="Times New Roman"/>
                <a:cs typeface="Times New Roman"/>
              </a:rPr>
              <a:t>等于</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或</a:t>
            </a:r>
            <a:r>
              <a:rPr lang="en-US" altLang="zh-CN" sz="2600" b="1" kern="100" dirty="0">
                <a:latin typeface="Times New Roman"/>
                <a:cs typeface="Courier New"/>
              </a:rPr>
              <a:t>3 	</a:t>
            </a:r>
            <a:r>
              <a:rPr lang="en-US" altLang="zh-CN" sz="2600" b="1" kern="100" dirty="0" smtClean="0">
                <a:latin typeface="Times New Roman"/>
                <a:cs typeface="Courier New"/>
              </a:rPr>
              <a:t>B.57		C</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或</a:t>
            </a:r>
            <a:r>
              <a:rPr lang="en-US" altLang="zh-CN" sz="2600" b="1" kern="100" dirty="0">
                <a:latin typeface="Times New Roman"/>
                <a:cs typeface="Courier New"/>
              </a:rPr>
              <a:t>57 	</a:t>
            </a:r>
            <a:r>
              <a:rPr lang="en-US" altLang="zh-CN" sz="2600" b="1" kern="100" dirty="0" smtClean="0">
                <a:latin typeface="Times New Roman"/>
                <a:cs typeface="Courier New"/>
              </a:rPr>
              <a:t>	D.3</a:t>
            </a:r>
            <a:r>
              <a:rPr lang="zh-CN" altLang="zh-CN" sz="2600" b="1" kern="100" dirty="0">
                <a:latin typeface="Times New Roman"/>
                <a:cs typeface="Times New Roman"/>
              </a:rPr>
              <a:t>或</a:t>
            </a:r>
            <a:r>
              <a:rPr lang="en-US" altLang="zh-CN" sz="2600" b="1" kern="100" dirty="0">
                <a:latin typeface="Times New Roman"/>
                <a:cs typeface="Courier New"/>
              </a:rPr>
              <a:t>57</a:t>
            </a:r>
            <a:endParaRPr lang="zh-CN" altLang="zh-CN" sz="1050" kern="100" dirty="0">
              <a:effectLst/>
              <a:latin typeface="宋体"/>
              <a:cs typeface="Courier New"/>
            </a:endParaRPr>
          </a:p>
        </p:txBody>
      </p:sp>
      <p:sp>
        <p:nvSpPr>
          <p:cNvPr id="10" name="矩形 9"/>
          <p:cNvSpPr/>
          <p:nvPr/>
        </p:nvSpPr>
        <p:spPr>
          <a:xfrm>
            <a:off x="708216" y="3028448"/>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3" name="矩形 12"/>
          <p:cNvSpPr/>
          <p:nvPr>
            <p:custDataLst>
              <p:tags r:id="rId3"/>
            </p:custDataLst>
          </p:nvPr>
        </p:nvSpPr>
        <p:spPr>
          <a:xfrm>
            <a:off x="701911" y="3625977"/>
            <a:ext cx="10750621" cy="1892826"/>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所以以</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为直径的圆</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的方程为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因为两圆相切，</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Effect transition="in" filter="blinds(horizontal)">
                                      <p:cBhvr>
                                        <p:cTn id="25" dur="500"/>
                                        <p:tgtEl>
                                          <p:spTgt spid="1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
                                            <p:txEl>
                                              <p:pRg st="1" end="1"/>
                                            </p:txEl>
                                          </p:spTgt>
                                        </p:tgtEl>
                                        <p:attrNameLst>
                                          <p:attrName>style.visibility</p:attrName>
                                        </p:attrNameLst>
                                      </p:cBhvr>
                                      <p:to>
                                        <p:strVal val="visible"/>
                                      </p:to>
                                    </p:set>
                                    <p:animEffect transition="in" filter="blinds(horizontal)">
                                      <p:cBhvr>
                                        <p:cTn id="30" dur="500"/>
                                        <p:tgtEl>
                                          <p:spTgt spid="1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animEffect transition="in" filter="blinds(horizontal)">
                                      <p:cBhvr>
                                        <p:cTn id="35"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74955" y="620649"/>
            <a:ext cx="11373168" cy="2592325"/>
            <a:chOff x="274955" y="2526919"/>
            <a:chExt cx="11373168" cy="2592325"/>
          </a:xfrm>
        </p:grpSpPr>
        <p:sp>
          <p:nvSpPr>
            <p:cNvPr id="12" name="圆角矩形 11"/>
            <p:cNvSpPr/>
            <p:nvPr>
              <p:custDataLst>
                <p:tags r:id="rId2"/>
              </p:custDataLst>
            </p:nvPr>
          </p:nvSpPr>
          <p:spPr>
            <a:xfrm>
              <a:off x="274955" y="2639950"/>
              <a:ext cx="11373168" cy="247929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377958077"/>
              </p:ext>
            </p:extLst>
          </p:nvPr>
        </p:nvGraphicFramePr>
        <p:xfrm>
          <a:off x="492252" y="1078230"/>
          <a:ext cx="11201400" cy="571500"/>
        </p:xfrm>
        <a:graphic>
          <a:graphicData uri="http://schemas.openxmlformats.org/presentationml/2006/ole">
            <mc:AlternateContent xmlns:mc="http://schemas.openxmlformats.org/markup-compatibility/2006">
              <mc:Choice xmlns:v="urn:schemas-microsoft-com:vml" Requires="v">
                <p:oleObj spid="_x0000_s27695"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492252" y="1078230"/>
                        <a:ext cx="11201400" cy="571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91483073"/>
              </p:ext>
            </p:extLst>
          </p:nvPr>
        </p:nvGraphicFramePr>
        <p:xfrm>
          <a:off x="517398" y="1828800"/>
          <a:ext cx="11201400" cy="571500"/>
        </p:xfrm>
        <a:graphic>
          <a:graphicData uri="http://schemas.openxmlformats.org/presentationml/2006/ole">
            <mc:AlternateContent xmlns:mc="http://schemas.openxmlformats.org/markup-compatibility/2006">
              <mc:Choice xmlns:v="urn:schemas-microsoft-com:vml" Requires="v">
                <p:oleObj spid="_x0000_s27696" name="Document" r:id="rId11" imgW="11497045" imgH="593425" progId="Word.Document.8">
                  <p:embed/>
                </p:oleObj>
              </mc:Choice>
              <mc:Fallback>
                <p:oleObj name="Document" r:id="rId11" imgW="11497045" imgH="593425" progId="Word.Document.8">
                  <p:embed/>
                  <p:pic>
                    <p:nvPicPr>
                      <p:cNvPr id="0" name=""/>
                      <p:cNvPicPr/>
                      <p:nvPr/>
                    </p:nvPicPr>
                    <p:blipFill>
                      <a:blip r:embed="rId12"/>
                      <a:stretch>
                        <a:fillRect/>
                      </a:stretch>
                    </p:blipFill>
                    <p:spPr>
                      <a:xfrm>
                        <a:off x="517398" y="1828800"/>
                        <a:ext cx="11201400" cy="571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362464364"/>
              </p:ext>
            </p:extLst>
          </p:nvPr>
        </p:nvGraphicFramePr>
        <p:xfrm>
          <a:off x="511302" y="2552700"/>
          <a:ext cx="11201400" cy="571500"/>
        </p:xfrm>
        <a:graphic>
          <a:graphicData uri="http://schemas.openxmlformats.org/presentationml/2006/ole">
            <mc:AlternateContent xmlns:mc="http://schemas.openxmlformats.org/markup-compatibility/2006">
              <mc:Choice xmlns:v="urn:schemas-microsoft-com:vml" Requires="v">
                <p:oleObj spid="_x0000_s27697"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511302" y="2552700"/>
                        <a:ext cx="11201400" cy="571500"/>
                      </a:xfrm>
                      <a:prstGeom prst="rect">
                        <a:avLst/>
                      </a:prstGeom>
                    </p:spPr>
                  </p:pic>
                </p:oleObj>
              </mc:Fallback>
            </mc:AlternateContent>
          </a:graphicData>
        </a:graphic>
      </p:graphicFrame>
    </p:spTree>
    <p:extLst>
      <p:ext uri="{BB962C8B-B14F-4D97-AF65-F5344CB8AC3E}">
        <p14:creationId xmlns:p14="http://schemas.microsoft.com/office/powerpoint/2010/main" val="19832103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5536879" y="6587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2" name="矩形 11"/>
          <p:cNvSpPr/>
          <p:nvPr>
            <p:custDataLst>
              <p:tags r:id="rId3"/>
            </p:custDataLst>
          </p:nvPr>
        </p:nvSpPr>
        <p:spPr>
          <a:xfrm>
            <a:off x="250571" y="23985"/>
            <a:ext cx="11412000" cy="1892826"/>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smtClean="0">
                <a:latin typeface="Times New Roman"/>
                <a:cs typeface="Courier New"/>
              </a:rPr>
              <a:t>4.</a:t>
            </a:r>
            <a:r>
              <a:rPr lang="en-US" altLang="zh-CN" sz="2600" b="1" kern="100" dirty="0" smtClean="0">
                <a:latin typeface="Times New Roman"/>
                <a:ea typeface="楷体_GB2312"/>
                <a:cs typeface="Courier New"/>
              </a:rPr>
              <a:t>(</a:t>
            </a:r>
            <a:r>
              <a:rPr lang="zh-CN" altLang="zh-CN" sz="2600" b="1" kern="100" dirty="0">
                <a:latin typeface="宋体" pitchFamily="2" charset="-122"/>
                <a:ea typeface="宋体" pitchFamily="2" charset="-122"/>
                <a:cs typeface="Times New Roman"/>
              </a:rPr>
              <a:t>多选</a:t>
            </a:r>
            <a:r>
              <a:rPr lang="en-US" altLang="zh-CN" sz="2600" b="1" kern="100" dirty="0">
                <a:latin typeface="Times New Roman"/>
                <a:ea typeface="楷体_GB2312"/>
                <a:cs typeface="Courier New"/>
              </a:rPr>
              <a:t>)</a:t>
            </a:r>
            <a:r>
              <a:rPr lang="zh-CN" altLang="zh-CN" sz="2600" b="1" kern="100" dirty="0">
                <a:latin typeface="Times New Roman"/>
                <a:cs typeface="Times New Roman"/>
              </a:rPr>
              <a:t>下列圆中与圆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相切的是</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a:latin typeface="Times New Roman"/>
                <a:cs typeface="Courier New"/>
              </a:rPr>
              <a:t>A.(</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smtClean="0">
                <a:latin typeface="Times New Roman"/>
                <a:cs typeface="Courier New"/>
              </a:rPr>
              <a:t>9			B</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9</a:t>
            </a:r>
            <a:endParaRPr lang="zh-CN" altLang="zh-CN" sz="1050" kern="100" dirty="0">
              <a:latin typeface="宋体"/>
              <a:cs typeface="Courier New"/>
            </a:endParaRPr>
          </a:p>
          <a:p>
            <a:pPr marL="252000" algn="just">
              <a:lnSpc>
                <a:spcPct val="150000"/>
              </a:lnSpc>
              <a:spcAft>
                <a:spcPts val="0"/>
              </a:spcAft>
              <a:tabLst>
                <a:tab pos="2430780" algn="l"/>
              </a:tabLst>
            </a:pPr>
            <a:r>
              <a:rPr lang="en-US" altLang="zh-CN" sz="2600" b="1" kern="100" dirty="0">
                <a:latin typeface="Times New Roman"/>
                <a:cs typeface="Courier New"/>
              </a:rPr>
              <a:t>C.(</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smtClean="0">
                <a:latin typeface="Times New Roman"/>
                <a:cs typeface="Courier New"/>
              </a:rPr>
              <a:t>25			D</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49</a:t>
            </a:r>
            <a:endParaRPr lang="zh-CN" altLang="zh-CN" sz="1050" kern="100" dirty="0">
              <a:effectLst/>
              <a:latin typeface="宋体"/>
              <a:cs typeface="Courier New"/>
            </a:endParaRPr>
          </a:p>
        </p:txBody>
      </p:sp>
      <p:grpSp>
        <p:nvGrpSpPr>
          <p:cNvPr id="14" name="组合 13"/>
          <p:cNvGrpSpPr/>
          <p:nvPr/>
        </p:nvGrpSpPr>
        <p:grpSpPr>
          <a:xfrm>
            <a:off x="492188" y="2132838"/>
            <a:ext cx="11373168" cy="3888486"/>
            <a:chOff x="274955" y="2526919"/>
            <a:chExt cx="11373168" cy="3888486"/>
          </a:xfrm>
        </p:grpSpPr>
        <p:sp>
          <p:nvSpPr>
            <p:cNvPr id="17" name="圆角矩形 16"/>
            <p:cNvSpPr/>
            <p:nvPr>
              <p:custDataLst>
                <p:tags r:id="rId6"/>
              </p:custDataLst>
            </p:nvPr>
          </p:nvSpPr>
          <p:spPr>
            <a:xfrm>
              <a:off x="274955" y="2639949"/>
              <a:ext cx="11373168" cy="37754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8" name="组合 17"/>
            <p:cNvGrpSpPr/>
            <p:nvPr/>
          </p:nvGrpSpPr>
          <p:grpSpPr>
            <a:xfrm>
              <a:off x="708025" y="2526919"/>
              <a:ext cx="620395" cy="215900"/>
              <a:chOff x="708025" y="2526919"/>
              <a:chExt cx="620395" cy="215900"/>
            </a:xfrm>
          </p:grpSpPr>
          <p:sp>
            <p:nvSpPr>
              <p:cNvPr id="19" name="矩形 18"/>
              <p:cNvSpPr/>
              <p:nvPr>
                <p:custDataLst>
                  <p:tags r:id="rId7"/>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8"/>
                </p:custDataLst>
              </p:nvPr>
            </p:nvPicPr>
            <p:blipFill>
              <a:blip r:embed="rId10"/>
              <a:stretch>
                <a:fillRect/>
              </a:stretch>
            </p:blipFill>
            <p:spPr>
              <a:xfrm>
                <a:off x="822960" y="2526919"/>
                <a:ext cx="433070" cy="201930"/>
              </a:xfrm>
              <a:prstGeom prst="rect">
                <a:avLst/>
              </a:prstGeom>
            </p:spPr>
          </p:pic>
        </p:grpSp>
      </p:grpSp>
      <p:sp>
        <p:nvSpPr>
          <p:cNvPr id="21" name="矩形 20"/>
          <p:cNvSpPr/>
          <p:nvPr/>
        </p:nvSpPr>
        <p:spPr>
          <a:xfrm>
            <a:off x="587756" y="2456942"/>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由圆</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0" name="TextBox 19"/>
          <p:cNvSpPr txBox="1"/>
          <p:nvPr>
            <p:custDataLst>
              <p:tags r:id="rId4"/>
            </p:custDataLst>
          </p:nvPr>
        </p:nvSpPr>
        <p:spPr>
          <a:xfrm>
            <a:off x="263271" y="1265331"/>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1" name="TextBox 19"/>
          <p:cNvSpPr txBox="1"/>
          <p:nvPr>
            <p:custDataLst>
              <p:tags r:id="rId5"/>
            </p:custDataLst>
          </p:nvPr>
        </p:nvSpPr>
        <p:spPr>
          <a:xfrm>
            <a:off x="5555929" y="12687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3" name="矩形 12"/>
          <p:cNvSpPr/>
          <p:nvPr/>
        </p:nvSpPr>
        <p:spPr>
          <a:xfrm>
            <a:off x="657225" y="3130175"/>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可知圆心</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的坐标为</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15" name="矩形 14"/>
          <p:cNvSpPr/>
          <p:nvPr/>
        </p:nvSpPr>
        <p:spPr>
          <a:xfrm>
            <a:off x="695325" y="3784854"/>
            <a:ext cx="11537950"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中，圆心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590484374"/>
              </p:ext>
            </p:extLst>
          </p:nvPr>
        </p:nvGraphicFramePr>
        <p:xfrm>
          <a:off x="727329" y="4552950"/>
          <a:ext cx="11201400" cy="571500"/>
        </p:xfrm>
        <a:graphic>
          <a:graphicData uri="http://schemas.openxmlformats.org/presentationml/2006/ole">
            <mc:AlternateContent xmlns:mc="http://schemas.openxmlformats.org/markup-compatibility/2006">
              <mc:Choice xmlns:v="urn:schemas-microsoft-com:vml" Requires="v">
                <p:oleObj spid="_x0000_s28704"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727329" y="4552950"/>
                        <a:ext cx="11201400" cy="571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6052635"/>
              </p:ext>
            </p:extLst>
          </p:nvPr>
        </p:nvGraphicFramePr>
        <p:xfrm>
          <a:off x="727329" y="5219700"/>
          <a:ext cx="11201400" cy="571500"/>
        </p:xfrm>
        <a:graphic>
          <a:graphicData uri="http://schemas.openxmlformats.org/presentationml/2006/ole">
            <mc:AlternateContent xmlns:mc="http://schemas.openxmlformats.org/markup-compatibility/2006">
              <mc:Choice xmlns:v="urn:schemas-microsoft-com:vml" Requires="v">
                <p:oleObj spid="_x0000_s28705"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727329" y="5219700"/>
                        <a:ext cx="11201400" cy="571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linds(horizontal)">
                                      <p:cBhvr>
                                        <p:cTn id="18" dur="500"/>
                                        <p:tgtEl>
                                          <p:spTgt spid="14"/>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linds(horizontal)">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1" grpId="0"/>
      <p:bldP spid="10" grpId="0"/>
      <p:bldP spid="11" grpId="0"/>
      <p:bldP spid="13"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74955" y="620649"/>
            <a:ext cx="11373168" cy="4968621"/>
            <a:chOff x="274955" y="2526919"/>
            <a:chExt cx="11373168" cy="4968621"/>
          </a:xfrm>
        </p:grpSpPr>
        <p:sp>
          <p:nvSpPr>
            <p:cNvPr id="12" name="圆角矩形 11"/>
            <p:cNvSpPr/>
            <p:nvPr>
              <p:custDataLst>
                <p:tags r:id="rId1"/>
              </p:custDataLst>
            </p:nvPr>
          </p:nvSpPr>
          <p:spPr>
            <a:xfrm>
              <a:off x="274955" y="2639949"/>
              <a:ext cx="11373168" cy="4855591"/>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2"/>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3"/>
                </p:custDataLst>
              </p:nvPr>
            </p:nvPicPr>
            <p:blipFill>
              <a:blip r:embed="rId5"/>
              <a:stretch>
                <a:fillRect/>
              </a:stretch>
            </p:blipFill>
            <p:spPr>
              <a:xfrm>
                <a:off x="822960" y="2526919"/>
                <a:ext cx="433070" cy="201930"/>
              </a:xfrm>
              <a:prstGeom prst="rect">
                <a:avLst/>
              </a:prstGeom>
            </p:spPr>
          </p:pic>
        </p:grpSp>
      </p:grpSp>
      <p:sp>
        <p:nvSpPr>
          <p:cNvPr id="16" name="矩形 15"/>
          <p:cNvSpPr/>
          <p:nvPr/>
        </p:nvSpPr>
        <p:spPr>
          <a:xfrm>
            <a:off x="408623" y="1001903"/>
            <a:ext cx="11537950"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中，圆心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smtClean="0">
                <a:latin typeface="Times New Roman"/>
                <a:ea typeface="宋体" pitchFamily="2" charset="-122"/>
                <a:cs typeface="Times New Roman"/>
              </a:rPr>
              <a:t>，</a:t>
            </a:r>
            <a:endParaRPr lang="zh-CN" altLang="zh-CN" sz="1050" kern="100" dirty="0">
              <a:latin typeface="宋体"/>
              <a:cs typeface="Courier New"/>
            </a:endParaRPr>
          </a:p>
        </p:txBody>
      </p:sp>
      <p:sp>
        <p:nvSpPr>
          <p:cNvPr id="8" name="矩形 7"/>
          <p:cNvSpPr/>
          <p:nvPr/>
        </p:nvSpPr>
        <p:spPr>
          <a:xfrm>
            <a:off x="403098" y="1611509"/>
            <a:ext cx="11537950" cy="692497"/>
          </a:xfrm>
          <a:prstGeom prst="rect">
            <a:avLst/>
          </a:prstGeom>
        </p:spPr>
        <p:txBody>
          <a:bodyPr>
            <a:spAutoFit/>
          </a:bodyPr>
          <a:lstStyle/>
          <a:p>
            <a:pPr lvl="0" algn="just">
              <a:lnSpc>
                <a:spcPct val="150000"/>
              </a:lnSpc>
              <a:tabLst>
                <a:tab pos="2430780" algn="l"/>
              </a:tabLst>
            </a:pPr>
            <a:r>
              <a:rPr lang="en-US" altLang="zh-CN" sz="2600" b="1" kern="100" dirty="0">
                <a:solidFill>
                  <a:prstClr val="black"/>
                </a:solidFill>
                <a:latin typeface="宋体"/>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a:t>
            </a:r>
            <a:r>
              <a:rPr lang="en-US" altLang="zh-CN" sz="2600" b="1" i="1" kern="100" dirty="0">
                <a:solidFill>
                  <a:prstClr val="black"/>
                </a:solidFill>
                <a:latin typeface="Times New Roman"/>
                <a:ea typeface="宋体" pitchFamily="2" charset="-122"/>
                <a:cs typeface="Courier New"/>
              </a:rPr>
              <a:t>C</a:t>
            </a:r>
            <a:r>
              <a:rPr lang="en-US" altLang="zh-CN" sz="2600" b="1" kern="100" baseline="-25000" dirty="0">
                <a:solidFill>
                  <a:prstClr val="black"/>
                </a:solidFill>
                <a:latin typeface="Times New Roman"/>
                <a:ea typeface="宋体" pitchFamily="2" charset="-122"/>
                <a:cs typeface="Courier New"/>
              </a:rPr>
              <a:t>2</a:t>
            </a:r>
            <a:r>
              <a:rPr lang="en-US" altLang="zh-CN" sz="2600" b="1" i="1" kern="100" dirty="0">
                <a:solidFill>
                  <a:prstClr val="black"/>
                </a:solidFill>
                <a:latin typeface="Times New Roman"/>
                <a:ea typeface="宋体" pitchFamily="2" charset="-122"/>
                <a:cs typeface="Courier New"/>
              </a:rPr>
              <a:t>C</a:t>
            </a:r>
            <a:r>
              <a:rPr lang="en-US" altLang="zh-CN" sz="2600" b="1" kern="100" dirty="0">
                <a:solidFill>
                  <a:prstClr val="black"/>
                </a:solidFill>
                <a:latin typeface="Times New Roman"/>
                <a:ea typeface="宋体" pitchFamily="2" charset="-122"/>
                <a:cs typeface="Courier New"/>
              </a:rPr>
              <a:t>|</a:t>
            </a:r>
            <a:r>
              <a:rPr lang="zh-CN" altLang="zh-CN" sz="2600" b="1" kern="100" dirty="0">
                <a:solidFill>
                  <a:prstClr val="black"/>
                </a:solidFill>
                <a:latin typeface="Times New Roman"/>
                <a:ea typeface="宋体" pitchFamily="2" charset="-122"/>
                <a:cs typeface="Times New Roman"/>
              </a:rPr>
              <a:t>＝</a:t>
            </a:r>
            <a:r>
              <a:rPr lang="en-US" altLang="zh-CN" sz="2600" b="1" kern="100" dirty="0">
                <a:solidFill>
                  <a:prstClr val="black"/>
                </a:solidFill>
                <a:latin typeface="Times New Roman"/>
                <a:ea typeface="宋体" pitchFamily="2" charset="-122"/>
                <a:cs typeface="Courier New"/>
              </a:rPr>
              <a:t>5</a:t>
            </a:r>
            <a:r>
              <a:rPr lang="zh-CN" altLang="zh-CN" sz="2600" b="1" kern="100" dirty="0">
                <a:solidFill>
                  <a:prstClr val="black"/>
                </a:solidFill>
                <a:latin typeface="Times New Roman"/>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r</a:t>
            </a:r>
            <a:r>
              <a:rPr lang="zh-CN" altLang="zh-CN" sz="2600" b="1" kern="100" dirty="0">
                <a:solidFill>
                  <a:prstClr val="black"/>
                </a:solidFill>
                <a:latin typeface="Times New Roman"/>
                <a:ea typeface="宋体" pitchFamily="2" charset="-122"/>
                <a:cs typeface="Times New Roman"/>
              </a:rPr>
              <a:t>＋</a:t>
            </a:r>
            <a:r>
              <a:rPr lang="en-US" altLang="zh-CN" sz="2600" b="1" i="1" kern="100" dirty="0">
                <a:solidFill>
                  <a:prstClr val="black"/>
                </a:solidFill>
                <a:latin typeface="Times New Roman"/>
                <a:ea typeface="宋体" pitchFamily="2" charset="-122"/>
                <a:cs typeface="Courier New"/>
              </a:rPr>
              <a:t>r</a:t>
            </a:r>
            <a:r>
              <a:rPr lang="en-US" altLang="zh-CN" sz="2600" b="1" kern="100" baseline="-25000" dirty="0">
                <a:solidFill>
                  <a:prstClr val="black"/>
                </a:solidFill>
                <a:latin typeface="Times New Roman"/>
                <a:ea typeface="宋体" pitchFamily="2" charset="-122"/>
                <a:cs typeface="Courier New"/>
              </a:rPr>
              <a:t>2</a:t>
            </a:r>
            <a:r>
              <a:rPr lang="zh-CN" altLang="zh-CN" sz="2600" b="1" kern="100" dirty="0">
                <a:solidFill>
                  <a:prstClr val="black"/>
                </a:solidFill>
                <a:latin typeface="Times New Roman"/>
                <a:ea typeface="宋体" pitchFamily="2" charset="-122"/>
                <a:cs typeface="Times New Roman"/>
              </a:rPr>
              <a:t>，</a:t>
            </a:r>
            <a:endParaRPr lang="zh-CN" altLang="zh-CN" sz="1050" kern="100" dirty="0">
              <a:solidFill>
                <a:prstClr val="black"/>
              </a:solidFill>
              <a:latin typeface="宋体"/>
              <a:cs typeface="Courier New"/>
            </a:endParaRPr>
          </a:p>
        </p:txBody>
      </p:sp>
      <p:sp>
        <p:nvSpPr>
          <p:cNvPr id="9" name="矩形 8"/>
          <p:cNvSpPr/>
          <p:nvPr/>
        </p:nvSpPr>
        <p:spPr>
          <a:xfrm>
            <a:off x="403098" y="2298857"/>
            <a:ext cx="11537950" cy="3093154"/>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两圆外切，满足条件；</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中，圆心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3</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3</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两圆内切；</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ea typeface="宋体" pitchFamily="2" charset="-122"/>
                <a:cs typeface="Courier New"/>
              </a:rPr>
              <a:t>D</a:t>
            </a:r>
            <a:r>
              <a:rPr lang="zh-CN" altLang="zh-CN" sz="2600" b="1" kern="100" dirty="0">
                <a:latin typeface="Times New Roman"/>
                <a:ea typeface="宋体" pitchFamily="2" charset="-122"/>
                <a:cs typeface="Times New Roman"/>
              </a:rPr>
              <a:t>中，圆心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4</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7</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两圆内切</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blinds(horizontal)">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blinds(horizontal)">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blinds(horizontal)">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blinds(horizontal)">
                                      <p:cBhvr>
                                        <p:cTn id="27" dur="500"/>
                                        <p:tgtEl>
                                          <p:spTgt spid="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blinds(horizontal)">
                                      <p:cBhvr>
                                        <p:cTn id="32"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8269030" y="1271808"/>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9" name="矩形 8"/>
          <p:cNvSpPr/>
          <p:nvPr>
            <p:custDataLst>
              <p:tags r:id="rId3"/>
            </p:custDataLst>
          </p:nvPr>
        </p:nvSpPr>
        <p:spPr>
          <a:xfrm>
            <a:off x="263271" y="137922"/>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smtClean="0">
                <a:latin typeface="Times New Roman"/>
                <a:cs typeface="Courier New"/>
              </a:rPr>
              <a:t>5.</a:t>
            </a:r>
            <a:r>
              <a:rPr lang="zh-CN" altLang="zh-CN" sz="2600" b="1" kern="100" dirty="0">
                <a:latin typeface="Times New Roman"/>
                <a:cs typeface="Times New Roman"/>
              </a:rPr>
              <a:t>在平面直角坐标系中，点</a:t>
            </a:r>
            <a:r>
              <a:rPr lang="en-US" altLang="zh-CN" sz="2600" b="1" i="1" kern="100" dirty="0">
                <a:latin typeface="Times New Roman"/>
                <a:cs typeface="Courier New"/>
              </a:rPr>
              <a:t>A</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和点</a:t>
            </a:r>
            <a:r>
              <a:rPr lang="en-US" altLang="zh-CN" sz="2600" b="1" i="1" kern="100" dirty="0">
                <a:latin typeface="Times New Roman"/>
                <a:cs typeface="Courier New"/>
              </a:rPr>
              <a:t>B</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到直线</a:t>
            </a:r>
            <a:r>
              <a:rPr lang="en-US" altLang="zh-CN" sz="2600" b="1" i="1" kern="100" dirty="0">
                <a:latin typeface="Times New Roman"/>
                <a:cs typeface="Courier New"/>
              </a:rPr>
              <a:t>l</a:t>
            </a:r>
            <a:r>
              <a:rPr lang="zh-CN" altLang="zh-CN" sz="2600" b="1" kern="100" dirty="0">
                <a:latin typeface="Times New Roman"/>
                <a:cs typeface="Times New Roman"/>
              </a:rPr>
              <a:t>的距离分别为</a:t>
            </a:r>
            <a:r>
              <a:rPr lang="en-US" altLang="zh-CN" sz="2600" b="1" kern="100" dirty="0">
                <a:latin typeface="Times New Roman"/>
                <a:cs typeface="Courier New"/>
              </a:rPr>
              <a:t>1</a:t>
            </a:r>
            <a:r>
              <a:rPr lang="zh-CN" altLang="zh-CN" sz="2600" b="1" kern="100" dirty="0">
                <a:latin typeface="Times New Roman"/>
                <a:cs typeface="Times New Roman"/>
              </a:rPr>
              <a:t>和</a:t>
            </a:r>
            <a:r>
              <a:rPr lang="en-US" altLang="zh-CN" sz="2600" b="1" kern="100" dirty="0">
                <a:latin typeface="Times New Roman"/>
                <a:cs typeface="Courier New"/>
              </a:rPr>
              <a:t>2</a:t>
            </a:r>
            <a:r>
              <a:rPr lang="zh-CN" altLang="zh-CN" sz="2600" b="1" kern="100" dirty="0">
                <a:latin typeface="Times New Roman"/>
                <a:cs typeface="Times New Roman"/>
              </a:rPr>
              <a:t>，</a:t>
            </a:r>
            <a:r>
              <a:rPr lang="zh-CN" altLang="zh-CN" sz="2600" b="1" kern="100" dirty="0" smtClean="0">
                <a:latin typeface="Times New Roman"/>
                <a:cs typeface="Times New Roman"/>
              </a:rPr>
              <a:t>则符合</a:t>
            </a:r>
            <a:r>
              <a:rPr lang="zh-CN" altLang="zh-CN" sz="2600" b="1" kern="100" dirty="0">
                <a:latin typeface="Times New Roman"/>
                <a:cs typeface="Times New Roman"/>
              </a:rPr>
              <a:t>条件的直线</a:t>
            </a:r>
            <a:r>
              <a:rPr lang="en-US" altLang="zh-CN" sz="2600" b="1" i="1" kern="100" dirty="0">
                <a:latin typeface="Times New Roman"/>
                <a:cs typeface="Courier New"/>
              </a:rPr>
              <a:t>l</a:t>
            </a:r>
            <a:r>
              <a:rPr lang="zh-CN" altLang="zh-CN" sz="2600" b="1" kern="100" dirty="0">
                <a:latin typeface="Times New Roman"/>
                <a:cs typeface="Times New Roman"/>
              </a:rPr>
              <a:t>的条数为</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A.1 </a:t>
            </a:r>
            <a:r>
              <a:rPr lang="en-US" altLang="zh-CN" sz="2600" b="1" kern="100" dirty="0">
                <a:latin typeface="Times New Roman"/>
                <a:cs typeface="Courier New"/>
              </a:rPr>
              <a:t>	</a:t>
            </a:r>
            <a:r>
              <a:rPr lang="en-US" altLang="zh-CN" sz="2600" b="1" kern="100" dirty="0" smtClean="0">
                <a:latin typeface="Times New Roman"/>
                <a:cs typeface="Courier New"/>
              </a:rPr>
              <a:t>	B.2  			C.3 		</a:t>
            </a:r>
            <a:r>
              <a:rPr lang="en-US" altLang="zh-CN" sz="2600" b="1" kern="100" dirty="0">
                <a:latin typeface="Times New Roman"/>
                <a:cs typeface="Courier New"/>
              </a:rPr>
              <a:t>	D.4</a:t>
            </a:r>
            <a:endParaRPr lang="zh-CN" altLang="zh-CN" sz="1050" kern="100" dirty="0">
              <a:effectLst/>
              <a:latin typeface="宋体"/>
              <a:cs typeface="Courier New"/>
            </a:endParaRPr>
          </a:p>
        </p:txBody>
      </p:sp>
      <p:grpSp>
        <p:nvGrpSpPr>
          <p:cNvPr id="10" name="组合 9"/>
          <p:cNvGrpSpPr/>
          <p:nvPr/>
        </p:nvGrpSpPr>
        <p:grpSpPr>
          <a:xfrm>
            <a:off x="517588" y="2113788"/>
            <a:ext cx="11373168" cy="4153662"/>
            <a:chOff x="274955" y="2526919"/>
            <a:chExt cx="11373168" cy="4153662"/>
          </a:xfrm>
        </p:grpSpPr>
        <p:sp>
          <p:nvSpPr>
            <p:cNvPr id="11" name="圆角矩形 10"/>
            <p:cNvSpPr/>
            <p:nvPr>
              <p:custDataLst>
                <p:tags r:id="rId4"/>
              </p:custDataLst>
            </p:nvPr>
          </p:nvSpPr>
          <p:spPr>
            <a:xfrm>
              <a:off x="274955" y="2639949"/>
              <a:ext cx="11373168" cy="404063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708025" y="2526919"/>
              <a:ext cx="620395" cy="215900"/>
              <a:chOff x="708025" y="2526919"/>
              <a:chExt cx="620395" cy="215900"/>
            </a:xfrm>
          </p:grpSpPr>
          <p:sp>
            <p:nvSpPr>
              <p:cNvPr id="14" name="矩形 13"/>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8" name="矩形 17"/>
          <p:cNvSpPr/>
          <p:nvPr/>
        </p:nvSpPr>
        <p:spPr>
          <a:xfrm>
            <a:off x="632206" y="2456942"/>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到点</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距离为</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的直线，可看作以</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为</a:t>
            </a:r>
            <a:r>
              <a:rPr lang="zh-CN" altLang="zh-CN" sz="2600" b="1" kern="100" dirty="0" smtClean="0">
                <a:latin typeface="Times New Roman"/>
                <a:ea typeface="宋体" pitchFamily="2" charset="-122"/>
                <a:cs typeface="Times New Roman"/>
              </a:rPr>
              <a:t>圆心</a:t>
            </a:r>
            <a:r>
              <a:rPr lang="en-US" altLang="zh-CN" sz="2600" b="1" kern="100" dirty="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1</a:t>
            </a:r>
            <a:r>
              <a:rPr lang="zh-CN" altLang="zh-CN" sz="2600" b="1" kern="100" dirty="0">
                <a:latin typeface="Times New Roman"/>
                <a:ea typeface="宋体" pitchFamily="2" charset="-122"/>
                <a:cs typeface="Times New Roman"/>
              </a:rPr>
              <a:t>为半径的圆的切线，</a:t>
            </a:r>
            <a:endParaRPr lang="zh-CN" altLang="zh-CN" sz="1050" kern="100" dirty="0">
              <a:effectLst/>
              <a:latin typeface="宋体"/>
              <a:cs typeface="Courier New"/>
            </a:endParaRPr>
          </a:p>
        </p:txBody>
      </p:sp>
      <p:pic>
        <p:nvPicPr>
          <p:cNvPr id="22530" name="Picture 2" descr="B11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53297" y="3593380"/>
            <a:ext cx="2459405" cy="2211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619125" y="3047498"/>
            <a:ext cx="11537950"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同理到点</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距离为</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的直线，可看作以</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为</a:t>
            </a:r>
            <a:r>
              <a:rPr lang="zh-CN" altLang="zh-CN" sz="2600" b="1" kern="100" dirty="0" smtClean="0">
                <a:latin typeface="Times New Roman"/>
                <a:ea typeface="宋体" pitchFamily="2" charset="-122"/>
                <a:cs typeface="Times New Roman"/>
              </a:rPr>
              <a:t>圆心</a:t>
            </a:r>
            <a:r>
              <a:rPr lang="en-US"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a:latin typeface="Times New Roman"/>
                <a:ea typeface="宋体" pitchFamily="2" charset="-122"/>
                <a:cs typeface="Times New Roman"/>
              </a:rPr>
              <a:t>为</a:t>
            </a:r>
            <a:r>
              <a:rPr lang="zh-CN" altLang="zh-CN" sz="2600" b="1" kern="100" dirty="0" smtClean="0">
                <a:latin typeface="Times New Roman"/>
                <a:ea typeface="宋体" pitchFamily="2" charset="-122"/>
                <a:cs typeface="Times New Roman"/>
              </a:rPr>
              <a:t>半径</a:t>
            </a:r>
            <a:endParaRPr lang="en-US" altLang="zh-CN" sz="2600" b="1" kern="100" dirty="0" smtClean="0">
              <a:latin typeface="Times New Roman"/>
              <a:ea typeface="宋体" pitchFamily="2" charset="-122"/>
              <a:cs typeface="Times New Roman"/>
            </a:endParaRPr>
          </a:p>
          <a:p>
            <a:pPr algn="just">
              <a:lnSpc>
                <a:spcPct val="150000"/>
              </a:lnSpc>
              <a:spcAft>
                <a:spcPts val="0"/>
              </a:spcAft>
              <a:tabLst>
                <a:tab pos="2430780" algn="l"/>
              </a:tabLst>
            </a:pPr>
            <a:r>
              <a:rPr lang="zh-CN" altLang="zh-CN" sz="2600" b="1" kern="100" dirty="0" smtClean="0">
                <a:latin typeface="Times New Roman"/>
                <a:ea typeface="宋体" pitchFamily="2" charset="-122"/>
                <a:cs typeface="Times New Roman"/>
              </a:rPr>
              <a:t>的圆的</a:t>
            </a:r>
            <a:r>
              <a:rPr lang="zh-CN" altLang="zh-CN" sz="2600" b="1" kern="100" dirty="0">
                <a:latin typeface="Times New Roman"/>
                <a:ea typeface="宋体" pitchFamily="2" charset="-122"/>
                <a:cs typeface="Times New Roman"/>
              </a:rPr>
              <a:t>切线</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5" name="矩形 14"/>
          <p:cNvSpPr/>
          <p:nvPr/>
        </p:nvSpPr>
        <p:spPr>
          <a:xfrm>
            <a:off x="581025" y="4191260"/>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故所求直线为两圆的公切线</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512762665"/>
              </p:ext>
            </p:extLst>
          </p:nvPr>
        </p:nvGraphicFramePr>
        <p:xfrm>
          <a:off x="666750" y="4895850"/>
          <a:ext cx="11144250" cy="1371600"/>
        </p:xfrm>
        <a:graphic>
          <a:graphicData uri="http://schemas.openxmlformats.org/presentationml/2006/ole">
            <mc:AlternateContent xmlns:mc="http://schemas.openxmlformats.org/markup-compatibility/2006">
              <mc:Choice xmlns:v="urn:schemas-microsoft-com:vml" Requires="v">
                <p:oleObj spid="_x0000_s46088" name="Document" r:id="rId11" imgW="11387199" imgH="1402871" progId="Word.Document.8">
                  <p:embed/>
                </p:oleObj>
              </mc:Choice>
              <mc:Fallback>
                <p:oleObj name="Document" r:id="rId11" imgW="11387199" imgH="1402871" progId="Word.Document.8">
                  <p:embed/>
                  <p:pic>
                    <p:nvPicPr>
                      <p:cNvPr id="0" name=""/>
                      <p:cNvPicPr/>
                      <p:nvPr/>
                    </p:nvPicPr>
                    <p:blipFill>
                      <a:blip r:embed="rId12"/>
                      <a:stretch>
                        <a:fillRect/>
                      </a:stretch>
                    </p:blipFill>
                    <p:spPr>
                      <a:xfrm>
                        <a:off x="666750" y="4895850"/>
                        <a:ext cx="11144250" cy="1371600"/>
                      </a:xfrm>
                      <a:prstGeom prst="rect">
                        <a:avLst/>
                      </a:prstGeom>
                    </p:spPr>
                  </p:pic>
                </p:oleObj>
              </mc:Fallback>
            </mc:AlternateContent>
          </a:graphicData>
        </a:graphic>
      </p:graphicFrame>
    </p:spTree>
    <p:extLst>
      <p:ext uri="{BB962C8B-B14F-4D97-AF65-F5344CB8AC3E}">
        <p14:creationId xmlns:p14="http://schemas.microsoft.com/office/powerpoint/2010/main" val="133928084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blinds(horizontal)">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2530"/>
                                        </p:tgtEl>
                                        <p:attrNameLst>
                                          <p:attrName>style.visibility</p:attrName>
                                        </p:attrNameLst>
                                      </p:cBhvr>
                                      <p:to>
                                        <p:strVal val="visible"/>
                                      </p:to>
                                    </p:set>
                                    <p:animEffect transition="in" filter="blinds(horizontal)">
                                      <p:cBhvr>
                                        <p:cTn id="35" dur="5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8" grpId="0"/>
      <p:bldP spid="13"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7738" y="1052703"/>
            <a:ext cx="11373168" cy="3888486"/>
            <a:chOff x="274955" y="2526919"/>
            <a:chExt cx="11373168" cy="3888486"/>
          </a:xfrm>
        </p:grpSpPr>
        <p:sp>
          <p:nvSpPr>
            <p:cNvPr id="9" name="圆角矩形 8"/>
            <p:cNvSpPr/>
            <p:nvPr>
              <p:custDataLst>
                <p:tags r:id="rId3"/>
              </p:custDataLst>
            </p:nvPr>
          </p:nvSpPr>
          <p:spPr>
            <a:xfrm>
              <a:off x="274955" y="2639949"/>
              <a:ext cx="11373168" cy="37754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sp>
        <p:nvSpPr>
          <p:cNvPr id="14" name="矩形 13"/>
          <p:cNvSpPr/>
          <p:nvPr/>
        </p:nvSpPr>
        <p:spPr>
          <a:xfrm>
            <a:off x="562356" y="1376807"/>
            <a:ext cx="11537950" cy="692497"/>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8</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化为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25</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7" name="矩形 16"/>
          <p:cNvSpPr/>
          <p:nvPr>
            <p:custDataLst>
              <p:tags r:id="rId2"/>
            </p:custDataLst>
          </p:nvPr>
        </p:nvSpPr>
        <p:spPr>
          <a:xfrm>
            <a:off x="250571" y="144179"/>
            <a:ext cx="11412000" cy="616579"/>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a:latin typeface="Times New Roman"/>
                <a:cs typeface="Courier New"/>
              </a:rPr>
              <a:t>6.</a:t>
            </a:r>
            <a:r>
              <a:rPr lang="zh-CN" altLang="zh-CN" sz="2600" b="1" kern="100" dirty="0">
                <a:latin typeface="Times New Roman"/>
                <a:cs typeface="Times New Roman"/>
              </a:rPr>
              <a:t>若圆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8</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外切，则</a:t>
            </a:r>
            <a:r>
              <a:rPr lang="en-US" altLang="zh-CN" sz="2600" b="1" i="1" kern="100" dirty="0">
                <a:latin typeface="Times New Roman"/>
                <a:cs typeface="Courier New"/>
              </a:rPr>
              <a:t>m</a:t>
            </a:r>
            <a:r>
              <a:rPr lang="zh-CN" altLang="zh-CN" sz="2600" b="1" kern="100" dirty="0">
                <a:latin typeface="Times New Roman"/>
                <a:cs typeface="Times New Roman"/>
              </a:rPr>
              <a:t>等于</a:t>
            </a:r>
            <a:r>
              <a:rPr lang="en-US" altLang="zh-CN" sz="2600" b="1" kern="100" dirty="0">
                <a:latin typeface="Times New Roman"/>
                <a:cs typeface="Courier New"/>
              </a:rPr>
              <a:t>________.</a:t>
            </a:r>
            <a:endParaRPr lang="zh-CN" altLang="zh-CN" sz="1050" kern="100" dirty="0">
              <a:effectLst/>
              <a:latin typeface="宋体"/>
              <a:cs typeface="Courier New"/>
            </a:endParaRPr>
          </a:p>
        </p:txBody>
      </p:sp>
      <p:sp>
        <p:nvSpPr>
          <p:cNvPr id="2" name="矩形 1"/>
          <p:cNvSpPr/>
          <p:nvPr/>
        </p:nvSpPr>
        <p:spPr>
          <a:xfrm>
            <a:off x="10711639" y="150495"/>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9</a:t>
            </a:r>
            <a:endParaRPr lang="zh-CN" altLang="en-US" sz="2600" dirty="0">
              <a:solidFill>
                <a:srgbClr val="C00000"/>
              </a:solidFill>
              <a:latin typeface="Times New Roman"/>
              <a:ea typeface="宋体"/>
              <a:sym typeface="Times New Roman"/>
            </a:endParaRPr>
          </a:p>
        </p:txBody>
      </p:sp>
      <p:sp>
        <p:nvSpPr>
          <p:cNvPr id="13" name="矩形 12"/>
          <p:cNvSpPr/>
          <p:nvPr/>
        </p:nvSpPr>
        <p:spPr>
          <a:xfrm>
            <a:off x="561975" y="2037588"/>
            <a:ext cx="11537950"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两圆的圆心分别为</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717856177"/>
              </p:ext>
            </p:extLst>
          </p:nvPr>
        </p:nvGraphicFramePr>
        <p:xfrm>
          <a:off x="632079" y="2761869"/>
          <a:ext cx="11201400" cy="571500"/>
        </p:xfrm>
        <a:graphic>
          <a:graphicData uri="http://schemas.openxmlformats.org/presentationml/2006/ole">
            <mc:AlternateContent xmlns:mc="http://schemas.openxmlformats.org/markup-compatibility/2006">
              <mc:Choice xmlns:v="urn:schemas-microsoft-com:vml" Requires="v">
                <p:oleObj spid="_x0000_s29743"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632079" y="2761869"/>
                        <a:ext cx="11201400" cy="571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81789071"/>
              </p:ext>
            </p:extLst>
          </p:nvPr>
        </p:nvGraphicFramePr>
        <p:xfrm>
          <a:off x="655638" y="3467100"/>
          <a:ext cx="11026775" cy="558800"/>
        </p:xfrm>
        <a:graphic>
          <a:graphicData uri="http://schemas.openxmlformats.org/presentationml/2006/ole">
            <mc:AlternateContent xmlns:mc="http://schemas.openxmlformats.org/markup-compatibility/2006">
              <mc:Choice xmlns:v="urn:schemas-microsoft-com:vml" Requires="v">
                <p:oleObj spid="_x0000_s29744"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55638" y="3467100"/>
                        <a:ext cx="11026775" cy="5588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35460449"/>
              </p:ext>
            </p:extLst>
          </p:nvPr>
        </p:nvGraphicFramePr>
        <p:xfrm>
          <a:off x="655638" y="4121150"/>
          <a:ext cx="11026775" cy="560388"/>
        </p:xfrm>
        <a:graphic>
          <a:graphicData uri="http://schemas.openxmlformats.org/presentationml/2006/ole">
            <mc:AlternateContent xmlns:mc="http://schemas.openxmlformats.org/markup-compatibility/2006">
              <mc:Choice xmlns:v="urn:schemas-microsoft-com:vml" Requires="v">
                <p:oleObj spid="_x0000_s29745"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55638" y="4121150"/>
                        <a:ext cx="11026775" cy="560388"/>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2" grpId="0" autoUpdateAnimBg="0"/>
      <p:bldP spid="13"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04888" y="1681734"/>
            <a:ext cx="11373168" cy="2395347"/>
            <a:chOff x="274955" y="2526919"/>
            <a:chExt cx="11373168" cy="2395347"/>
          </a:xfrm>
        </p:grpSpPr>
        <p:sp>
          <p:nvSpPr>
            <p:cNvPr id="11" name="圆角矩形 10"/>
            <p:cNvSpPr/>
            <p:nvPr>
              <p:custDataLst>
                <p:tags r:id="rId2"/>
              </p:custDataLst>
            </p:nvPr>
          </p:nvSpPr>
          <p:spPr>
            <a:xfrm>
              <a:off x="274955" y="2639949"/>
              <a:ext cx="11373168" cy="228231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708025" y="2526919"/>
              <a:ext cx="620395" cy="215900"/>
              <a:chOff x="708025" y="2526919"/>
              <a:chExt cx="620395" cy="215900"/>
            </a:xfrm>
          </p:grpSpPr>
          <p:sp>
            <p:nvSpPr>
              <p:cNvPr id="14" name="矩形 1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sp>
        <p:nvSpPr>
          <p:cNvPr id="18" name="矩形 17"/>
          <p:cNvSpPr/>
          <p:nvPr/>
        </p:nvSpPr>
        <p:spPr>
          <a:xfrm>
            <a:off x="619506" y="2005838"/>
            <a:ext cx="11537950"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的圆心为</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的圆心为</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9" name="矩形 18"/>
          <p:cNvSpPr/>
          <p:nvPr>
            <p:custDataLst>
              <p:tags r:id="rId1"/>
            </p:custDataLst>
          </p:nvPr>
        </p:nvSpPr>
        <p:spPr>
          <a:xfrm>
            <a:off x="199771" y="188595"/>
            <a:ext cx="11412000" cy="1292662"/>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smtClean="0">
                <a:latin typeface="Times New Roman"/>
                <a:cs typeface="Courier New"/>
              </a:rPr>
              <a:t>7.</a:t>
            </a:r>
            <a:r>
              <a:rPr lang="zh-CN" altLang="zh-CN" sz="2600" b="1" kern="100" dirty="0">
                <a:latin typeface="Times New Roman"/>
                <a:cs typeface="Times New Roman"/>
              </a:rPr>
              <a:t>已知圆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7</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27</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相交于</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两点，则线段</a:t>
            </a:r>
            <a:r>
              <a:rPr lang="en-US" altLang="zh-CN" sz="2600" b="1" i="1" kern="100" dirty="0">
                <a:latin typeface="Times New Roman"/>
                <a:cs typeface="Courier New"/>
              </a:rPr>
              <a:t>AB</a:t>
            </a:r>
            <a:r>
              <a:rPr lang="zh-CN" altLang="zh-CN" sz="2600" b="1" kern="100" dirty="0">
                <a:latin typeface="Times New Roman"/>
                <a:cs typeface="Times New Roman"/>
              </a:rPr>
              <a:t>的中垂线方程为</a:t>
            </a:r>
            <a:r>
              <a:rPr lang="en-US" altLang="zh-CN" sz="2600" b="1" kern="100" dirty="0" smtClean="0">
                <a:latin typeface="Times New Roman"/>
                <a:cs typeface="Courier New"/>
              </a:rPr>
              <a:t>______________</a:t>
            </a:r>
            <a:r>
              <a:rPr lang="en-US" altLang="zh-CN" sz="2600" b="1" kern="100" dirty="0">
                <a:latin typeface="Times New Roman"/>
                <a:cs typeface="Courier New"/>
              </a:rPr>
              <a:t>___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sp>
        <p:nvSpPr>
          <p:cNvPr id="2" name="矩形 1"/>
          <p:cNvSpPr/>
          <p:nvPr/>
        </p:nvSpPr>
        <p:spPr>
          <a:xfrm>
            <a:off x="4919170" y="817626"/>
            <a:ext cx="1863011" cy="492443"/>
          </a:xfrm>
          <a:prstGeom prst="rect">
            <a:avLst/>
          </a:prstGeom>
        </p:spPr>
        <p:txBody>
          <a:bodyPr wrap="none">
            <a:spAutoFit/>
          </a:bodyPr>
          <a:lstStyle/>
          <a:p>
            <a:r>
              <a:rPr lang="en-US" altLang="zh-CN" sz="2600" b="1" i="1" dirty="0">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3</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0</a:t>
            </a:r>
            <a:endParaRPr lang="zh-CN" altLang="en-US" sz="2600" dirty="0">
              <a:solidFill>
                <a:srgbClr val="C00000"/>
              </a:solidFill>
              <a:latin typeface="Times New Roman"/>
              <a:ea typeface="宋体"/>
              <a:sym typeface="Times New Roman"/>
            </a:endParaRPr>
          </a:p>
        </p:txBody>
      </p:sp>
      <p:sp>
        <p:nvSpPr>
          <p:cNvPr id="13" name="矩形 12"/>
          <p:cNvSpPr/>
          <p:nvPr/>
        </p:nvSpPr>
        <p:spPr>
          <a:xfrm>
            <a:off x="638175" y="2653544"/>
            <a:ext cx="11537950"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5" name="矩形 14"/>
          <p:cNvSpPr/>
          <p:nvPr/>
        </p:nvSpPr>
        <p:spPr>
          <a:xfrm>
            <a:off x="657225" y="3244475"/>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由圆的性质知</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的中垂线即直线</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，故其方程为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extLst>
      <p:ext uri="{BB962C8B-B14F-4D97-AF65-F5344CB8AC3E}">
        <p14:creationId xmlns:p14="http://schemas.microsoft.com/office/powerpoint/2010/main" val="234696754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13"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368550" y="31915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圆与圆位置关系的判断</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一</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237871" y="188595"/>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smtClean="0">
                <a:latin typeface="Times New Roman"/>
                <a:cs typeface="Courier New"/>
              </a:rPr>
              <a:t>8.</a:t>
            </a:r>
            <a:r>
              <a:rPr lang="zh-CN" altLang="zh-CN" sz="2600" b="1" kern="100" dirty="0">
                <a:latin typeface="Times New Roman"/>
                <a:cs typeface="Times New Roman"/>
              </a:rPr>
              <a:t>已知圆</a:t>
            </a:r>
            <a:r>
              <a:rPr lang="en-US" altLang="zh-CN" sz="2600" b="1" i="1" kern="100" dirty="0">
                <a:latin typeface="Times New Roman"/>
                <a:cs typeface="Courier New"/>
              </a:rPr>
              <a:t>O</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与圆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6</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交于</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两点，则</a:t>
            </a:r>
            <a:r>
              <a:rPr lang="zh-CN" altLang="zh-CN" sz="2600" b="1" kern="100" dirty="0" smtClean="0">
                <a:latin typeface="Times New Roman"/>
                <a:cs typeface="Times New Roman"/>
              </a:rPr>
              <a:t>直线</a:t>
            </a:r>
            <a:endParaRPr lang="en-US" altLang="zh-CN" sz="2600" b="1" kern="100" dirty="0" smtClean="0">
              <a:latin typeface="Times New Roman"/>
              <a:cs typeface="Times New Roman"/>
            </a:endParaRPr>
          </a:p>
          <a:p>
            <a:pPr marL="355600" indent="-355600" algn="just">
              <a:lnSpc>
                <a:spcPct val="150000"/>
              </a:lnSpc>
              <a:spcAft>
                <a:spcPts val="0"/>
              </a:spcAft>
              <a:tabLst>
                <a:tab pos="2430780" algn="l"/>
              </a:tabLst>
            </a:pPr>
            <a:endParaRPr lang="en-US" altLang="zh-CN" sz="2600" b="1" i="1" kern="100" dirty="0">
              <a:latin typeface="Times New Roman"/>
              <a:cs typeface="Times New Roman"/>
            </a:endParaRPr>
          </a:p>
          <a:p>
            <a:pPr marL="355600" indent="-355600" algn="just">
              <a:lnSpc>
                <a:spcPct val="150000"/>
              </a:lnSpc>
              <a:spcAft>
                <a:spcPts val="0"/>
              </a:spcAft>
              <a:tabLst>
                <a:tab pos="2430780" algn="l"/>
              </a:tabLst>
            </a:pPr>
            <a:r>
              <a:rPr lang="en-US" altLang="zh-CN" sz="2600" b="1" i="1" kern="100" dirty="0" smtClean="0">
                <a:latin typeface="Times New Roman"/>
                <a:cs typeface="Times New Roman"/>
              </a:rPr>
              <a:t>  </a:t>
            </a:r>
            <a:r>
              <a:rPr lang="en-US" altLang="zh-CN" sz="2600" b="1" i="1" kern="100" dirty="0" smtClean="0">
                <a:latin typeface="Times New Roman"/>
                <a:cs typeface="Courier New"/>
              </a:rPr>
              <a:t>AB</a:t>
            </a:r>
            <a:r>
              <a:rPr lang="zh-CN" altLang="zh-CN" sz="2600" b="1" kern="100" dirty="0">
                <a:latin typeface="Times New Roman"/>
                <a:cs typeface="Times New Roman"/>
              </a:rPr>
              <a:t>的方程为</a:t>
            </a:r>
            <a:r>
              <a:rPr lang="en-US" altLang="zh-CN" sz="2600" b="1" kern="100" dirty="0" smtClean="0">
                <a:latin typeface="Times New Roman"/>
                <a:cs typeface="Courier New"/>
              </a:rPr>
              <a:t>________________</a:t>
            </a:r>
            <a:r>
              <a:rPr lang="zh-CN" altLang="zh-CN" sz="2600" b="1" kern="100" dirty="0">
                <a:latin typeface="Times New Roman"/>
                <a:cs typeface="Times New Roman"/>
              </a:rPr>
              <a:t>；</a:t>
            </a:r>
            <a:r>
              <a:rPr lang="en-US" altLang="zh-CN" sz="2600" b="1" kern="100" dirty="0">
                <a:latin typeface="宋体"/>
                <a:cs typeface="Times New Roman"/>
              </a:rPr>
              <a:t>△</a:t>
            </a:r>
            <a:r>
              <a:rPr lang="en-US" altLang="zh-CN" sz="2600" b="1" i="1" kern="100" dirty="0">
                <a:latin typeface="Times New Roman"/>
                <a:cs typeface="Courier New"/>
              </a:rPr>
              <a:t>ABC</a:t>
            </a:r>
            <a:r>
              <a:rPr lang="zh-CN" altLang="zh-CN" sz="2600" b="1" kern="100" dirty="0">
                <a:latin typeface="Times New Roman"/>
                <a:cs typeface="Times New Roman"/>
              </a:rPr>
              <a:t>的面积为</a:t>
            </a:r>
            <a:r>
              <a:rPr lang="en-US" altLang="zh-CN" sz="2600" b="1" kern="100" dirty="0" smtClean="0">
                <a:latin typeface="Times New Roman"/>
                <a:cs typeface="Courier New"/>
              </a:rPr>
              <a:t>_____</a:t>
            </a:r>
            <a:r>
              <a:rPr lang="en-US" altLang="zh-CN" sz="2600" b="1" kern="100" dirty="0">
                <a:latin typeface="Times New Roman"/>
                <a:cs typeface="Courier New"/>
              </a:rPr>
              <a:t>__</a:t>
            </a:r>
            <a:r>
              <a:rPr lang="en-US" altLang="zh-CN" sz="2600" b="1" kern="100" dirty="0" smtClean="0">
                <a:latin typeface="Times New Roman"/>
                <a:cs typeface="Courier New"/>
              </a:rPr>
              <a:t>___.</a:t>
            </a:r>
            <a:endParaRPr lang="zh-CN" altLang="zh-CN" sz="1050" kern="100" dirty="0">
              <a:effectLst/>
              <a:latin typeface="宋体"/>
              <a:cs typeface="Courier New"/>
            </a:endParaRPr>
          </a:p>
        </p:txBody>
      </p:sp>
      <p:grpSp>
        <p:nvGrpSpPr>
          <p:cNvPr id="11" name="组合 10"/>
          <p:cNvGrpSpPr/>
          <p:nvPr/>
        </p:nvGrpSpPr>
        <p:grpSpPr>
          <a:xfrm>
            <a:off x="473138" y="2310765"/>
            <a:ext cx="11373168" cy="3651885"/>
            <a:chOff x="274955" y="2526919"/>
            <a:chExt cx="11373168" cy="3651885"/>
          </a:xfrm>
        </p:grpSpPr>
        <p:sp>
          <p:nvSpPr>
            <p:cNvPr id="12" name="圆角矩形 11"/>
            <p:cNvSpPr/>
            <p:nvPr>
              <p:custDataLst>
                <p:tags r:id="rId3"/>
              </p:custDataLst>
            </p:nvPr>
          </p:nvSpPr>
          <p:spPr>
            <a:xfrm>
              <a:off x="274955" y="2639949"/>
              <a:ext cx="11373168" cy="353885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7" name="矩形 16"/>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sp>
        <p:nvSpPr>
          <p:cNvPr id="19" name="矩形 18"/>
          <p:cNvSpPr/>
          <p:nvPr/>
        </p:nvSpPr>
        <p:spPr>
          <a:xfrm>
            <a:off x="553238" y="2615819"/>
            <a:ext cx="10977964"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两圆相减得</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18</a:t>
            </a:r>
            <a:r>
              <a:rPr lang="zh-CN" altLang="zh-CN" sz="2600" b="1" kern="100" dirty="0">
                <a:latin typeface="Times New Roman"/>
                <a:ea typeface="宋体" pitchFamily="2" charset="-122"/>
                <a:cs typeface="Times New Roman"/>
              </a:rPr>
              <a:t>，化简得</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，故直线</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的方程为</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2" name="矩形 1"/>
          <p:cNvSpPr/>
          <p:nvPr/>
        </p:nvSpPr>
        <p:spPr>
          <a:xfrm>
            <a:off x="2563368" y="1386268"/>
            <a:ext cx="2199641"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2</a:t>
            </a:r>
            <a:r>
              <a:rPr lang="en-US" altLang="zh-CN" sz="2600" b="1" i="1" dirty="0">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3</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9</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0</a:t>
            </a:r>
            <a:endParaRPr lang="zh-CN" altLang="en-US" sz="2600" dirty="0">
              <a:solidFill>
                <a:srgbClr val="C00000"/>
              </a:solidFill>
              <a:latin typeface="Times New Roman"/>
              <a:ea typeface="宋体"/>
              <a:sym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885657082"/>
              </p:ext>
            </p:extLst>
          </p:nvPr>
        </p:nvGraphicFramePr>
        <p:xfrm>
          <a:off x="8148828" y="1116203"/>
          <a:ext cx="990600" cy="800100"/>
        </p:xfrm>
        <a:graphic>
          <a:graphicData uri="http://schemas.openxmlformats.org/presentationml/2006/ole">
            <mc:AlternateContent xmlns:mc="http://schemas.openxmlformats.org/markup-compatibility/2006">
              <mc:Choice xmlns:v="urn:schemas-microsoft-com:vml" Requires="v">
                <p:oleObj spid="_x0000_s31791" name="文档" r:id="rId9" imgW="1012428" imgH="821749" progId="Word.Document.12">
                  <p:embed/>
                </p:oleObj>
              </mc:Choice>
              <mc:Fallback>
                <p:oleObj name="文档" r:id="rId9" imgW="1012428" imgH="821749" progId="Word.Document.12">
                  <p:embed/>
                  <p:pic>
                    <p:nvPicPr>
                      <p:cNvPr id="0" name=""/>
                      <p:cNvPicPr/>
                      <p:nvPr/>
                    </p:nvPicPr>
                    <p:blipFill>
                      <a:blip r:embed="rId10"/>
                      <a:stretch>
                        <a:fillRect/>
                      </a:stretch>
                    </p:blipFill>
                    <p:spPr>
                      <a:xfrm>
                        <a:off x="8148828" y="1116203"/>
                        <a:ext cx="990600" cy="800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960031640"/>
              </p:ext>
            </p:extLst>
          </p:nvPr>
        </p:nvGraphicFramePr>
        <p:xfrm>
          <a:off x="695325" y="3916363"/>
          <a:ext cx="10591800" cy="1146175"/>
        </p:xfrm>
        <a:graphic>
          <a:graphicData uri="http://schemas.openxmlformats.org/presentationml/2006/ole">
            <mc:AlternateContent xmlns:mc="http://schemas.openxmlformats.org/markup-compatibility/2006">
              <mc:Choice xmlns:v="urn:schemas-microsoft-com:vml" Requires="v">
                <p:oleObj spid="_x0000_s31792" name="Document" r:id="rId12" imgW="10881550" imgH="1186851" progId="Word.Document.8">
                  <p:embed/>
                </p:oleObj>
              </mc:Choice>
              <mc:Fallback>
                <p:oleObj name="Document" r:id="rId12" imgW="10881550" imgH="1186851" progId="Word.Document.8">
                  <p:embed/>
                  <p:pic>
                    <p:nvPicPr>
                      <p:cNvPr id="0" name=""/>
                      <p:cNvPicPr/>
                      <p:nvPr/>
                    </p:nvPicPr>
                    <p:blipFill>
                      <a:blip r:embed="rId13"/>
                      <a:stretch>
                        <a:fillRect/>
                      </a:stretch>
                    </p:blipFill>
                    <p:spPr>
                      <a:xfrm>
                        <a:off x="695325" y="3916363"/>
                        <a:ext cx="10591800" cy="1146175"/>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51083230"/>
              </p:ext>
            </p:extLst>
          </p:nvPr>
        </p:nvGraphicFramePr>
        <p:xfrm>
          <a:off x="765429" y="5010150"/>
          <a:ext cx="11201400" cy="952500"/>
        </p:xfrm>
        <a:graphic>
          <a:graphicData uri="http://schemas.openxmlformats.org/presentationml/2006/ole">
            <mc:AlternateContent xmlns:mc="http://schemas.openxmlformats.org/markup-compatibility/2006">
              <mc:Choice xmlns:v="urn:schemas-microsoft-com:vml" Requires="v">
                <p:oleObj spid="_x0000_s31793"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765429" y="5010150"/>
                        <a:ext cx="11201400" cy="952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79298" y="353949"/>
            <a:ext cx="11297729" cy="2910077"/>
            <a:chOff x="364998" y="1916811"/>
            <a:chExt cx="11297729" cy="2910077"/>
          </a:xfrm>
        </p:grpSpPr>
        <p:sp>
          <p:nvSpPr>
            <p:cNvPr id="10" name="圆角矩形 9"/>
            <p:cNvSpPr/>
            <p:nvPr>
              <p:custDataLst>
                <p:tags r:id="rId2"/>
              </p:custDataLst>
            </p:nvPr>
          </p:nvSpPr>
          <p:spPr>
            <a:xfrm>
              <a:off x="364998" y="2029841"/>
              <a:ext cx="11297729" cy="279704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矩形 10"/>
            <p:cNvSpPr/>
            <p:nvPr>
              <p:custDataLst>
                <p:tags r:id="rId3"/>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959359" y="1916811"/>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574802142"/>
              </p:ext>
            </p:extLst>
          </p:nvPr>
        </p:nvGraphicFramePr>
        <p:xfrm>
          <a:off x="627063" y="819150"/>
          <a:ext cx="11191875" cy="955675"/>
        </p:xfrm>
        <a:graphic>
          <a:graphicData uri="http://schemas.openxmlformats.org/presentationml/2006/ole">
            <mc:AlternateContent xmlns:mc="http://schemas.openxmlformats.org/markup-compatibility/2006">
              <mc:Choice xmlns:v="urn:schemas-microsoft-com:vml" Requires="v">
                <p:oleObj spid="_x0000_s32800" name="Document" r:id="rId8" imgW="11497045" imgH="989162" progId="Word.Document.8">
                  <p:embed/>
                </p:oleObj>
              </mc:Choice>
              <mc:Fallback>
                <p:oleObj name="Document" r:id="rId8" imgW="11497045" imgH="989162" progId="Word.Document.8">
                  <p:embed/>
                  <p:pic>
                    <p:nvPicPr>
                      <p:cNvPr id="0" name=""/>
                      <p:cNvPicPr/>
                      <p:nvPr/>
                    </p:nvPicPr>
                    <p:blipFill>
                      <a:blip r:embed="rId9"/>
                      <a:stretch>
                        <a:fillRect/>
                      </a:stretch>
                    </p:blipFill>
                    <p:spPr>
                      <a:xfrm>
                        <a:off x="627063" y="819150"/>
                        <a:ext cx="11191875" cy="955675"/>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492935350"/>
              </p:ext>
            </p:extLst>
          </p:nvPr>
        </p:nvGraphicFramePr>
        <p:xfrm>
          <a:off x="625602" y="1905000"/>
          <a:ext cx="11201400" cy="952500"/>
        </p:xfrm>
        <a:graphic>
          <a:graphicData uri="http://schemas.openxmlformats.org/presentationml/2006/ole">
            <mc:AlternateContent xmlns:mc="http://schemas.openxmlformats.org/markup-compatibility/2006">
              <mc:Choice xmlns:v="urn:schemas-microsoft-com:vml" Requires="v">
                <p:oleObj spid="_x0000_s32801"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625602" y="1905000"/>
                        <a:ext cx="11201400" cy="952500"/>
                      </a:xfrm>
                      <a:prstGeom prst="rect">
                        <a:avLst/>
                      </a:prstGeom>
                    </p:spPr>
                  </p:pic>
                </p:oleObj>
              </mc:Fallback>
            </mc:AlternateContent>
          </a:graphicData>
        </a:graphic>
      </p:graphicFrame>
    </p:spTree>
    <p:extLst>
      <p:ext uri="{BB962C8B-B14F-4D97-AF65-F5344CB8AC3E}">
        <p14:creationId xmlns:p14="http://schemas.microsoft.com/office/powerpoint/2010/main" val="12321040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37152" y="1662684"/>
            <a:ext cx="11297729" cy="3710559"/>
            <a:chOff x="364998" y="1916811"/>
            <a:chExt cx="11297729" cy="3710559"/>
          </a:xfrm>
        </p:grpSpPr>
        <p:sp>
          <p:nvSpPr>
            <p:cNvPr id="27" name="圆角矩形 26"/>
            <p:cNvSpPr/>
            <p:nvPr>
              <p:custDataLst>
                <p:tags r:id="rId6"/>
              </p:custDataLst>
            </p:nvPr>
          </p:nvSpPr>
          <p:spPr>
            <a:xfrm>
              <a:off x="364998" y="2029841"/>
              <a:ext cx="11297729" cy="359752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custDataLst>
                <p:tags r:id="rId7"/>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3" name="图片 32"/>
            <p:cNvPicPr>
              <a:picLocks noChangeAspect="1"/>
            </p:cNvPicPr>
            <p:nvPr>
              <p:custDataLst>
                <p:tags r:id="rId8"/>
              </p:custDataLst>
            </p:nvPr>
          </p:nvPicPr>
          <p:blipFill>
            <a:blip r:embed="rId10"/>
            <a:stretch>
              <a:fillRect/>
            </a:stretch>
          </p:blipFill>
          <p:spPr>
            <a:xfrm>
              <a:off x="959359" y="1916811"/>
              <a:ext cx="224790" cy="202565"/>
            </a:xfrm>
            <a:prstGeom prst="rect">
              <a:avLst/>
            </a:prstGeom>
          </p:spPr>
        </p:pic>
      </p:grpSp>
      <p:sp>
        <p:nvSpPr>
          <p:cNvPr id="17" name="矩形 16"/>
          <p:cNvSpPr/>
          <p:nvPr>
            <p:custDataLst>
              <p:tags r:id="rId2"/>
            </p:custDataLst>
          </p:nvPr>
        </p:nvSpPr>
        <p:spPr>
          <a:xfrm>
            <a:off x="161671" y="207645"/>
            <a:ext cx="11412000"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9.</a:t>
            </a:r>
            <a:r>
              <a:rPr lang="zh-CN" altLang="zh-CN" sz="2600" b="1" kern="100" dirty="0">
                <a:latin typeface="Times New Roman"/>
                <a:cs typeface="Times New Roman"/>
              </a:rPr>
              <a:t>已知两圆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和</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ay</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sp>
        <p:nvSpPr>
          <p:cNvPr id="18" name="矩形 17"/>
          <p:cNvSpPr/>
          <p:nvPr/>
        </p:nvSpPr>
        <p:spPr>
          <a:xfrm>
            <a:off x="649999" y="1910588"/>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将两圆的方程写成标准方程为</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8" name="矩形 7"/>
          <p:cNvSpPr/>
          <p:nvPr>
            <p:custDataLst>
              <p:tags r:id="rId3"/>
            </p:custDataLst>
          </p:nvPr>
        </p:nvSpPr>
        <p:spPr>
          <a:xfrm>
            <a:off x="370566" y="849128"/>
            <a:ext cx="11299010"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当</a:t>
            </a:r>
            <a:r>
              <a:rPr lang="en-US" altLang="zh-CN" sz="2600" b="1" i="1" kern="100" dirty="0">
                <a:latin typeface="Times New Roman"/>
                <a:cs typeface="Courier New"/>
              </a:rPr>
              <a:t>a</a:t>
            </a:r>
            <a:r>
              <a:rPr lang="zh-CN" altLang="zh-CN" sz="2600" b="1" kern="100" dirty="0">
                <a:latin typeface="Times New Roman"/>
                <a:cs typeface="Times New Roman"/>
              </a:rPr>
              <a:t>为何值时，两圆外切？</a:t>
            </a:r>
            <a:endParaRPr lang="zh-CN" altLang="zh-CN" sz="1050" kern="100" dirty="0">
              <a:effectLst/>
              <a:latin typeface="宋体"/>
              <a:cs typeface="Courier New"/>
            </a:endParaRPr>
          </a:p>
        </p:txBody>
      </p:sp>
      <p:sp>
        <p:nvSpPr>
          <p:cNvPr id="9" name="矩形 8"/>
          <p:cNvSpPr/>
          <p:nvPr/>
        </p:nvSpPr>
        <p:spPr>
          <a:xfrm>
            <a:off x="657225" y="2494667"/>
            <a:ext cx="11310607" cy="692497"/>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endParaRPr lang="zh-CN" altLang="zh-CN" sz="1050" kern="100" dirty="0">
              <a:effectLst/>
              <a:latin typeface="宋体"/>
              <a:cs typeface="Courier New"/>
            </a:endParaRPr>
          </a:p>
        </p:txBody>
      </p:sp>
      <p:sp>
        <p:nvSpPr>
          <p:cNvPr id="10" name="矩形 9"/>
          <p:cNvSpPr/>
          <p:nvPr>
            <p:custDataLst>
              <p:tags r:id="rId4"/>
            </p:custDataLst>
          </p:nvPr>
        </p:nvSpPr>
        <p:spPr>
          <a:xfrm>
            <a:off x="577134" y="3114465"/>
            <a:ext cx="11076375"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所以两圆的圆心和半径分别</a:t>
            </a:r>
            <a:r>
              <a:rPr lang="zh-CN" altLang="zh-CN" sz="2600" b="1" kern="100" dirty="0" smtClean="0">
                <a:latin typeface="Times New Roman"/>
                <a:ea typeface="宋体" pitchFamily="2" charset="-122"/>
                <a:cs typeface="Times New Roman"/>
              </a:rPr>
              <a:t>为</a:t>
            </a:r>
            <a:r>
              <a:rPr lang="en-US" altLang="zh-CN" sz="2600" b="1" i="1" kern="100" dirty="0" smtClean="0">
                <a:latin typeface="Times New Roman"/>
                <a:ea typeface="宋体" pitchFamily="2" charset="-122"/>
                <a:cs typeface="Courier New"/>
              </a:rPr>
              <a:t>C</a:t>
            </a:r>
            <a:r>
              <a:rPr lang="en-US" altLang="zh-CN" sz="2600" b="1" kern="100" baseline="-25000" dirty="0" smtClean="0">
                <a:latin typeface="Times New Roman"/>
                <a:ea typeface="宋体" pitchFamily="2" charset="-122"/>
                <a:cs typeface="Courier New"/>
              </a:rPr>
              <a:t>1</a:t>
            </a:r>
            <a:r>
              <a:rPr lang="en-US" altLang="zh-CN" sz="2600" b="1" kern="100" dirty="0" smtClean="0">
                <a:latin typeface="Times New Roman"/>
                <a:ea typeface="宋体" pitchFamily="2" charset="-122"/>
                <a:cs typeface="Courier New"/>
              </a:rPr>
              <a:t>(</a:t>
            </a:r>
            <a:r>
              <a:rPr lang="en-US" altLang="zh-CN" sz="2600" b="1" i="1" kern="100" dirty="0" smtClean="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11" name="矩形 10"/>
          <p:cNvSpPr/>
          <p:nvPr>
            <p:custDataLst>
              <p:tags r:id="rId5"/>
            </p:custDataLst>
          </p:nvPr>
        </p:nvSpPr>
        <p:spPr>
          <a:xfrm>
            <a:off x="553181" y="3790829"/>
            <a:ext cx="10966708"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设两圆的圆心距为</a:t>
            </a:r>
            <a:r>
              <a:rPr lang="en-US" altLang="zh-CN" sz="2600" b="1" i="1" kern="100" dirty="0">
                <a:latin typeface="Times New Roman"/>
                <a:ea typeface="宋体" pitchFamily="2" charset="-122"/>
                <a:cs typeface="Courier New"/>
              </a:rPr>
              <a:t>d</a:t>
            </a:r>
            <a:r>
              <a:rPr lang="zh-CN" altLang="zh-CN" sz="2600" b="1" kern="100" dirty="0" smtClean="0">
                <a:latin typeface="Times New Roman"/>
                <a:ea typeface="宋体" pitchFamily="2" charset="-122"/>
                <a:cs typeface="Times New Roman"/>
              </a:rPr>
              <a:t>，则</a:t>
            </a:r>
            <a:r>
              <a:rPr lang="en-US" altLang="zh-CN" sz="2600" b="1" i="1" kern="100" dirty="0">
                <a:latin typeface="Times New Roman"/>
                <a:ea typeface="宋体" pitchFamily="2" charset="-122"/>
                <a:cs typeface="Courier New"/>
              </a:rPr>
              <a:t>d</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549762668"/>
              </p:ext>
            </p:extLst>
          </p:nvPr>
        </p:nvGraphicFramePr>
        <p:xfrm>
          <a:off x="682752" y="4547616"/>
          <a:ext cx="11201400" cy="571500"/>
        </p:xfrm>
        <a:graphic>
          <a:graphicData uri="http://schemas.openxmlformats.org/presentationml/2006/ole">
            <mc:AlternateContent xmlns:mc="http://schemas.openxmlformats.org/markup-compatibility/2006">
              <mc:Choice xmlns:v="urn:schemas-microsoft-com:vml" Requires="v">
                <p:oleObj spid="_x0000_s33809"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82752" y="4547616"/>
                        <a:ext cx="11201400" cy="571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linds(horizont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403675" y="1033653"/>
            <a:ext cx="11297729" cy="1963293"/>
            <a:chOff x="364998" y="1916811"/>
            <a:chExt cx="11297729" cy="1963293"/>
          </a:xfrm>
        </p:grpSpPr>
        <p:sp>
          <p:nvSpPr>
            <p:cNvPr id="10" name="圆角矩形 9"/>
            <p:cNvSpPr/>
            <p:nvPr>
              <p:custDataLst>
                <p:tags r:id="rId3"/>
              </p:custDataLst>
            </p:nvPr>
          </p:nvSpPr>
          <p:spPr>
            <a:xfrm>
              <a:off x="364998" y="2029841"/>
              <a:ext cx="11297729" cy="1850263"/>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矩形 10"/>
            <p:cNvSpPr/>
            <p:nvPr>
              <p:custDataLst>
                <p:tags r:id="rId4"/>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5"/>
              </p:custDataLst>
            </p:nvPr>
          </p:nvPicPr>
          <p:blipFill>
            <a:blip r:embed="rId7"/>
            <a:stretch>
              <a:fillRect/>
            </a:stretch>
          </p:blipFill>
          <p:spPr>
            <a:xfrm>
              <a:off x="959359" y="1916811"/>
              <a:ext cx="224790" cy="202565"/>
            </a:xfrm>
            <a:prstGeom prst="rect">
              <a:avLst/>
            </a:prstGeom>
          </p:spPr>
        </p:pic>
      </p:grpSp>
      <p:sp>
        <p:nvSpPr>
          <p:cNvPr id="14" name="矩形 13"/>
          <p:cNvSpPr/>
          <p:nvPr>
            <p:custDataLst>
              <p:tags r:id="rId2"/>
            </p:custDataLst>
          </p:nvPr>
        </p:nvSpPr>
        <p:spPr>
          <a:xfrm>
            <a:off x="312202" y="188595"/>
            <a:ext cx="11187139"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当</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时，试判断两圆的位置关系</a:t>
            </a:r>
            <a:r>
              <a:rPr lang="en-US" altLang="zh-CN" sz="2600" b="1" kern="100" dirty="0">
                <a:latin typeface="Times New Roman"/>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38238882"/>
              </p:ext>
            </p:extLst>
          </p:nvPr>
        </p:nvGraphicFramePr>
        <p:xfrm>
          <a:off x="555879" y="1485138"/>
          <a:ext cx="11201400" cy="571500"/>
        </p:xfrm>
        <a:graphic>
          <a:graphicData uri="http://schemas.openxmlformats.org/presentationml/2006/ole">
            <mc:AlternateContent xmlns:mc="http://schemas.openxmlformats.org/markup-compatibility/2006">
              <mc:Choice xmlns:v="urn:schemas-microsoft-com:vml" Requires="v">
                <p:oleObj spid="_x0000_s34848"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555879" y="1485138"/>
                        <a:ext cx="11201400" cy="571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150907583"/>
              </p:ext>
            </p:extLst>
          </p:nvPr>
        </p:nvGraphicFramePr>
        <p:xfrm>
          <a:off x="568452" y="2152650"/>
          <a:ext cx="11201400" cy="571500"/>
        </p:xfrm>
        <a:graphic>
          <a:graphicData uri="http://schemas.openxmlformats.org/presentationml/2006/ole">
            <mc:AlternateContent xmlns:mc="http://schemas.openxmlformats.org/markup-compatibility/2006">
              <mc:Choice xmlns:v="urn:schemas-microsoft-com:vml" Requires="v">
                <p:oleObj spid="_x0000_s34849"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568452" y="2152650"/>
                        <a:ext cx="11201400" cy="571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161671" y="188595"/>
            <a:ext cx="11412000" cy="616579"/>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a:latin typeface="Times New Roman"/>
                <a:cs typeface="Courier New"/>
              </a:rPr>
              <a:t>10.</a:t>
            </a:r>
            <a:r>
              <a:rPr lang="zh-CN" altLang="zh-CN" sz="2600" b="1" kern="100" dirty="0">
                <a:latin typeface="Times New Roman"/>
                <a:cs typeface="Times New Roman"/>
              </a:rPr>
              <a:t>已知两圆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r</a:t>
            </a:r>
            <a:r>
              <a:rPr lang="en-US" altLang="zh-CN" sz="2600" b="1" kern="100" baseline="30000" dirty="0">
                <a:latin typeface="Times New Roman"/>
                <a:cs typeface="Courier New"/>
              </a:rPr>
              <a:t>2</a:t>
            </a:r>
            <a:r>
              <a:rPr lang="en-US" altLang="zh-CN" sz="2600" b="1" kern="100" dirty="0">
                <a:latin typeface="Times New Roman"/>
                <a:cs typeface="Courier New"/>
              </a:rPr>
              <a:t>(</a:t>
            </a:r>
            <a:r>
              <a:rPr lang="en-US" altLang="zh-CN" sz="2600" b="1" i="1" kern="100" dirty="0">
                <a:latin typeface="Times New Roman"/>
                <a:cs typeface="Courier New"/>
              </a:rPr>
              <a:t>r</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，直线</a:t>
            </a:r>
            <a:r>
              <a:rPr lang="en-US" altLang="zh-CN" sz="2600" b="1" i="1" kern="100" dirty="0">
                <a:latin typeface="Times New Roman"/>
                <a:cs typeface="Courier New"/>
              </a:rPr>
              <a:t>l</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grpSp>
        <p:nvGrpSpPr>
          <p:cNvPr id="12" name="组合 11"/>
          <p:cNvGrpSpPr/>
          <p:nvPr/>
        </p:nvGrpSpPr>
        <p:grpSpPr>
          <a:xfrm>
            <a:off x="537152" y="1700784"/>
            <a:ext cx="11297729" cy="3672459"/>
            <a:chOff x="364998" y="1916811"/>
            <a:chExt cx="11297729" cy="3672459"/>
          </a:xfrm>
        </p:grpSpPr>
        <p:sp>
          <p:nvSpPr>
            <p:cNvPr id="17" name="圆角矩形 16"/>
            <p:cNvSpPr/>
            <p:nvPr>
              <p:custDataLst>
                <p:tags r:id="rId5"/>
              </p:custDataLst>
            </p:nvPr>
          </p:nvSpPr>
          <p:spPr>
            <a:xfrm>
              <a:off x="364998" y="2029841"/>
              <a:ext cx="11297729" cy="355942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custDataLst>
                <p:tags r:id="rId6"/>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9" name="图片 18"/>
            <p:cNvPicPr>
              <a:picLocks noChangeAspect="1"/>
            </p:cNvPicPr>
            <p:nvPr>
              <p:custDataLst>
                <p:tags r:id="rId7"/>
              </p:custDataLst>
            </p:nvPr>
          </p:nvPicPr>
          <p:blipFill>
            <a:blip r:embed="rId9"/>
            <a:stretch>
              <a:fillRect/>
            </a:stretch>
          </p:blipFill>
          <p:spPr>
            <a:xfrm>
              <a:off x="959359" y="1916811"/>
              <a:ext cx="224790" cy="202565"/>
            </a:xfrm>
            <a:prstGeom prst="rect">
              <a:avLst/>
            </a:prstGeom>
          </p:spPr>
        </p:pic>
      </p:grpSp>
      <p:sp>
        <p:nvSpPr>
          <p:cNvPr id="20" name="矩形 19"/>
          <p:cNvSpPr/>
          <p:nvPr/>
        </p:nvSpPr>
        <p:spPr>
          <a:xfrm>
            <a:off x="630949" y="1942211"/>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，知圆心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8" name="矩形 7"/>
          <p:cNvSpPr/>
          <p:nvPr>
            <p:custDataLst>
              <p:tags r:id="rId2"/>
            </p:custDataLst>
          </p:nvPr>
        </p:nvSpPr>
        <p:spPr>
          <a:xfrm>
            <a:off x="426502" y="849128"/>
            <a:ext cx="11187139" cy="616579"/>
          </a:xfrm>
          <a:prstGeom prst="rect">
            <a:avLst/>
          </a:prstGeom>
        </p:spPr>
        <p:txBody>
          <a:bodyPr wrap="square">
            <a:spAutoFit/>
          </a:bodyPr>
          <a:lstStyle/>
          <a:p>
            <a:pPr algn="just">
              <a:lnSpc>
                <a:spcPct val="150000"/>
              </a:lnSpc>
              <a:spcAft>
                <a:spcPts val="0"/>
              </a:spcAft>
              <a:tabLst>
                <a:tab pos="2430780" algn="l"/>
              </a:tabLst>
            </a:pPr>
            <a:r>
              <a:rPr lang="zh-CN" altLang="zh-CN" sz="2600" b="1" kern="100">
                <a:latin typeface="Times New Roman"/>
                <a:cs typeface="Times New Roman"/>
              </a:rPr>
              <a:t>当圆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相交且公共弦长为</a:t>
            </a:r>
            <a:r>
              <a:rPr lang="en-US" altLang="zh-CN" sz="2600" b="1" kern="100" dirty="0">
                <a:latin typeface="Times New Roman"/>
                <a:cs typeface="Courier New"/>
              </a:rPr>
              <a:t>4</a:t>
            </a:r>
            <a:r>
              <a:rPr lang="zh-CN" altLang="zh-CN" sz="2600" b="1" kern="100" dirty="0">
                <a:latin typeface="Times New Roman"/>
                <a:cs typeface="Times New Roman"/>
              </a:rPr>
              <a:t>时，求</a:t>
            </a:r>
            <a:r>
              <a:rPr lang="en-US" altLang="zh-CN" sz="2600" b="1" i="1" kern="100" dirty="0">
                <a:latin typeface="Times New Roman"/>
                <a:cs typeface="Courier New"/>
              </a:rPr>
              <a:t>r</a:t>
            </a:r>
            <a:r>
              <a:rPr lang="zh-CN" altLang="zh-CN" sz="2600" b="1" kern="100" dirty="0">
                <a:latin typeface="Times New Roman"/>
                <a:cs typeface="Times New Roman"/>
              </a:rPr>
              <a:t>的值；</a:t>
            </a:r>
            <a:endParaRPr lang="zh-CN" altLang="zh-CN" sz="1050" kern="100" dirty="0">
              <a:effectLst/>
              <a:latin typeface="宋体"/>
              <a:cs typeface="Courier New"/>
            </a:endParaRPr>
          </a:p>
        </p:txBody>
      </p:sp>
      <p:sp>
        <p:nvSpPr>
          <p:cNvPr id="9" name="矩形 8"/>
          <p:cNvSpPr/>
          <p:nvPr>
            <p:custDataLst>
              <p:tags r:id="rId3"/>
            </p:custDataLst>
          </p:nvPr>
        </p:nvSpPr>
        <p:spPr>
          <a:xfrm>
            <a:off x="689117" y="2558294"/>
            <a:ext cx="10966708"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又由圆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30000" dirty="0">
                <a:latin typeface="Times New Roman"/>
                <a:ea typeface="宋体" pitchFamily="2" charset="-122"/>
                <a:cs typeface="Courier New"/>
              </a:rPr>
              <a:t>2</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，可得</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0" name="矩形 9"/>
          <p:cNvSpPr/>
          <p:nvPr>
            <p:custDataLst>
              <p:tags r:id="rId4"/>
            </p:custDataLst>
          </p:nvPr>
        </p:nvSpPr>
        <p:spPr>
          <a:xfrm>
            <a:off x="644761" y="3238581"/>
            <a:ext cx="10750621" cy="1892826"/>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两式相减可得公共弦所在的直线方程为</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与圆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相交且公共弦长为</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所以此时相交弦过圆心</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r</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，解得</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linds(horizontal)">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blinds(horizontal)">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blinds(horizontal)">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blinds(horizontal)">
                                      <p:cBhvr>
                                        <p:cTn id="30"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2148" y="1033653"/>
            <a:ext cx="11506581" cy="5203698"/>
            <a:chOff x="364998" y="1916811"/>
            <a:chExt cx="11506581" cy="5203698"/>
          </a:xfrm>
        </p:grpSpPr>
        <p:sp>
          <p:nvSpPr>
            <p:cNvPr id="15" name="圆角矩形 14"/>
            <p:cNvSpPr/>
            <p:nvPr>
              <p:custDataLst>
                <p:tags r:id="rId4"/>
              </p:custDataLst>
            </p:nvPr>
          </p:nvSpPr>
          <p:spPr>
            <a:xfrm>
              <a:off x="364998" y="2029841"/>
              <a:ext cx="11506581" cy="509066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5"/>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6"/>
              </p:custDataLst>
            </p:nvPr>
          </p:nvPicPr>
          <p:blipFill>
            <a:blip r:embed="rId8"/>
            <a:stretch>
              <a:fillRect/>
            </a:stretch>
          </p:blipFill>
          <p:spPr>
            <a:xfrm>
              <a:off x="959359" y="1916811"/>
              <a:ext cx="224790" cy="202565"/>
            </a:xfrm>
            <a:prstGeom prst="rect">
              <a:avLst/>
            </a:prstGeom>
          </p:spPr>
        </p:pic>
      </p:grpSp>
      <p:sp>
        <p:nvSpPr>
          <p:cNvPr id="18" name="矩形 17"/>
          <p:cNvSpPr/>
          <p:nvPr/>
        </p:nvSpPr>
        <p:spPr>
          <a:xfrm>
            <a:off x="477845" y="1256030"/>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设过圆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与圆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的圆系方程为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λ</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en-US" altLang="zh-CN" sz="2600" b="1" i="1" kern="100" dirty="0">
                <a:latin typeface="Times New Roman"/>
                <a:ea typeface="宋体" pitchFamily="2" charset="-122"/>
                <a:cs typeface="Courier New"/>
              </a:rPr>
              <a:t>λ</a:t>
            </a: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9" name="矩形 18"/>
          <p:cNvSpPr/>
          <p:nvPr>
            <p:custDataLst>
              <p:tags r:id="rId2"/>
            </p:custDataLst>
          </p:nvPr>
        </p:nvSpPr>
        <p:spPr>
          <a:xfrm>
            <a:off x="497913" y="1872113"/>
            <a:ext cx="10966708"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即</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λ</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λ</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λ</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21" name="矩形 20"/>
          <p:cNvSpPr/>
          <p:nvPr>
            <p:custDataLst>
              <p:tags r:id="rId3"/>
            </p:custDataLst>
          </p:nvPr>
        </p:nvSpPr>
        <p:spPr>
          <a:xfrm>
            <a:off x="329484" y="201047"/>
            <a:ext cx="11076375"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当</a:t>
            </a:r>
            <a:r>
              <a:rPr lang="en-US" altLang="zh-CN" sz="2600" b="1" i="1" kern="100" dirty="0">
                <a:latin typeface="Times New Roman"/>
                <a:cs typeface="Courier New"/>
              </a:rPr>
              <a:t>r</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时，求经过圆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的交点且和直线</a:t>
            </a:r>
            <a:r>
              <a:rPr lang="en-US" altLang="zh-CN" sz="2600" b="1" i="1" kern="100" dirty="0">
                <a:latin typeface="Times New Roman"/>
                <a:cs typeface="Courier New"/>
              </a:rPr>
              <a:t>l</a:t>
            </a:r>
            <a:r>
              <a:rPr lang="zh-CN" altLang="zh-CN" sz="2600" b="1" kern="100" dirty="0">
                <a:latin typeface="Times New Roman"/>
                <a:cs typeface="Times New Roman"/>
              </a:rPr>
              <a:t>相切的圆的方程</a:t>
            </a:r>
            <a:r>
              <a:rPr lang="en-US" altLang="zh-CN" sz="2600" b="1" kern="100" dirty="0">
                <a:latin typeface="Times New Roman"/>
                <a:cs typeface="Courier New"/>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43583694"/>
              </p:ext>
            </p:extLst>
          </p:nvPr>
        </p:nvGraphicFramePr>
        <p:xfrm>
          <a:off x="619125" y="2590800"/>
          <a:ext cx="11201400" cy="952500"/>
        </p:xfrm>
        <a:graphic>
          <a:graphicData uri="http://schemas.openxmlformats.org/presentationml/2006/ole">
            <mc:AlternateContent xmlns:mc="http://schemas.openxmlformats.org/markup-compatibility/2006">
              <mc:Choice xmlns:v="urn:schemas-microsoft-com:vml" Requires="v">
                <p:oleObj spid="_x0000_s35902" name="Document" r:id="rId10" imgW="11497045" imgH="989162" progId="Word.Document.8">
                  <p:embed/>
                </p:oleObj>
              </mc:Choice>
              <mc:Fallback>
                <p:oleObj name="Document" r:id="rId10" imgW="11497045" imgH="989162" progId="Word.Document.8">
                  <p:embed/>
                  <p:pic>
                    <p:nvPicPr>
                      <p:cNvPr id="0" name=""/>
                      <p:cNvPicPr/>
                      <p:nvPr/>
                    </p:nvPicPr>
                    <p:blipFill>
                      <a:blip r:embed="rId11"/>
                      <a:stretch>
                        <a:fillRect/>
                      </a:stretch>
                    </p:blipFill>
                    <p:spPr>
                      <a:xfrm>
                        <a:off x="619125" y="2590800"/>
                        <a:ext cx="11201400" cy="9525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26793630"/>
              </p:ext>
            </p:extLst>
          </p:nvPr>
        </p:nvGraphicFramePr>
        <p:xfrm>
          <a:off x="593979" y="3600450"/>
          <a:ext cx="11201400" cy="571500"/>
        </p:xfrm>
        <a:graphic>
          <a:graphicData uri="http://schemas.openxmlformats.org/presentationml/2006/ole">
            <mc:AlternateContent xmlns:mc="http://schemas.openxmlformats.org/markup-compatibility/2006">
              <mc:Choice xmlns:v="urn:schemas-microsoft-com:vml" Requires="v">
                <p:oleObj spid="_x0000_s35903" name="Document" r:id="rId13" imgW="11497045" imgH="593425" progId="Word.Document.8">
                  <p:embed/>
                </p:oleObj>
              </mc:Choice>
              <mc:Fallback>
                <p:oleObj name="Document" r:id="rId13" imgW="11497045" imgH="593425" progId="Word.Document.8">
                  <p:embed/>
                  <p:pic>
                    <p:nvPicPr>
                      <p:cNvPr id="0" name=""/>
                      <p:cNvPicPr/>
                      <p:nvPr/>
                    </p:nvPicPr>
                    <p:blipFill>
                      <a:blip r:embed="rId14"/>
                      <a:stretch>
                        <a:fillRect/>
                      </a:stretch>
                    </p:blipFill>
                    <p:spPr>
                      <a:xfrm>
                        <a:off x="593979" y="3600450"/>
                        <a:ext cx="11201400" cy="571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8587289"/>
              </p:ext>
            </p:extLst>
          </p:nvPr>
        </p:nvGraphicFramePr>
        <p:xfrm>
          <a:off x="651129" y="4152900"/>
          <a:ext cx="11201400" cy="1333500"/>
        </p:xfrm>
        <a:graphic>
          <a:graphicData uri="http://schemas.openxmlformats.org/presentationml/2006/ole">
            <mc:AlternateContent xmlns:mc="http://schemas.openxmlformats.org/markup-compatibility/2006">
              <mc:Choice xmlns:v="urn:schemas-microsoft-com:vml" Requires="v">
                <p:oleObj spid="_x0000_s35904" name="Document" r:id="rId16" imgW="11497045" imgH="1384540" progId="Word.Document.8">
                  <p:embed/>
                </p:oleObj>
              </mc:Choice>
              <mc:Fallback>
                <p:oleObj name="Document" r:id="rId16" imgW="11497045" imgH="1384540" progId="Word.Document.8">
                  <p:embed/>
                  <p:pic>
                    <p:nvPicPr>
                      <p:cNvPr id="0" name=""/>
                      <p:cNvPicPr/>
                      <p:nvPr/>
                    </p:nvPicPr>
                    <p:blipFill>
                      <a:blip r:embed="rId17"/>
                      <a:stretch>
                        <a:fillRect/>
                      </a:stretch>
                    </p:blipFill>
                    <p:spPr>
                      <a:xfrm>
                        <a:off x="651129" y="4152900"/>
                        <a:ext cx="11201400" cy="13335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08942093"/>
              </p:ext>
            </p:extLst>
          </p:nvPr>
        </p:nvGraphicFramePr>
        <p:xfrm>
          <a:off x="613029" y="5448300"/>
          <a:ext cx="11201400" cy="571500"/>
        </p:xfrm>
        <a:graphic>
          <a:graphicData uri="http://schemas.openxmlformats.org/presentationml/2006/ole">
            <mc:AlternateContent xmlns:mc="http://schemas.openxmlformats.org/markup-compatibility/2006">
              <mc:Choice xmlns:v="urn:schemas-microsoft-com:vml" Requires="v">
                <p:oleObj spid="_x0000_s35905" name="Document" r:id="rId19" imgW="11497045" imgH="593425" progId="Word.Document.8">
                  <p:embed/>
                </p:oleObj>
              </mc:Choice>
              <mc:Fallback>
                <p:oleObj name="Document" r:id="rId19" imgW="11497045" imgH="593425" progId="Word.Document.8">
                  <p:embed/>
                  <p:pic>
                    <p:nvPicPr>
                      <p:cNvPr id="0" name=""/>
                      <p:cNvPicPr/>
                      <p:nvPr/>
                    </p:nvPicPr>
                    <p:blipFill>
                      <a:blip r:embed="rId20"/>
                      <a:stretch>
                        <a:fillRect/>
                      </a:stretch>
                    </p:blipFill>
                    <p:spPr>
                      <a:xfrm>
                        <a:off x="613029" y="5448300"/>
                        <a:ext cx="11201400" cy="571500"/>
                      </a:xfrm>
                      <a:prstGeom prst="rect">
                        <a:avLst/>
                      </a:prstGeom>
                    </p:spPr>
                  </p:pic>
                </p:oleObj>
              </mc:Fallback>
            </mc:AlternateContent>
          </a:graphicData>
        </a:graphic>
      </p:graphicFrame>
    </p:spTree>
    <p:extLst>
      <p:ext uri="{BB962C8B-B14F-4D97-AF65-F5344CB8AC3E}">
        <p14:creationId xmlns:p14="http://schemas.microsoft.com/office/powerpoint/2010/main" val="89641867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linds(horizontal)">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218694" y="1500408"/>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30" name="矩形 29"/>
          <p:cNvSpPr/>
          <p:nvPr>
            <p:custDataLst>
              <p:tags r:id="rId3"/>
            </p:custDataLst>
          </p:nvPr>
        </p:nvSpPr>
        <p:spPr>
          <a:xfrm>
            <a:off x="248853" y="772511"/>
            <a:ext cx="11757795" cy="692497"/>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11.</a:t>
            </a:r>
            <a:r>
              <a:rPr lang="en-US" altLang="zh-CN" sz="2600" b="1" kern="100" dirty="0">
                <a:latin typeface="Times New Roman"/>
                <a:ea typeface="楷体_GB2312"/>
                <a:cs typeface="Courier New"/>
              </a:rPr>
              <a:t>(</a:t>
            </a:r>
            <a:r>
              <a:rPr lang="zh-CN" altLang="zh-CN" sz="2600" b="1" kern="100" dirty="0">
                <a:latin typeface="宋体" pitchFamily="2" charset="-122"/>
                <a:ea typeface="宋体" pitchFamily="2" charset="-122"/>
                <a:cs typeface="Times New Roman"/>
              </a:rPr>
              <a:t>多选</a:t>
            </a:r>
            <a:r>
              <a:rPr lang="en-US" altLang="zh-CN" sz="2600" b="1" kern="100" dirty="0">
                <a:latin typeface="Times New Roman"/>
                <a:ea typeface="楷体_GB2312"/>
                <a:cs typeface="Courier New"/>
              </a:rPr>
              <a:t>)</a:t>
            </a:r>
            <a:r>
              <a:rPr lang="zh-CN" altLang="zh-CN" sz="2600" b="1" kern="100" dirty="0">
                <a:latin typeface="Times New Roman"/>
                <a:cs typeface="Times New Roman"/>
              </a:rPr>
              <a:t>圆</a:t>
            </a:r>
            <a:r>
              <a:rPr lang="en-US" altLang="zh-CN" sz="2600" b="1" i="1" kern="100" dirty="0">
                <a:latin typeface="Times New Roman"/>
                <a:cs typeface="Courier New"/>
              </a:rPr>
              <a:t>O</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和圆</a:t>
            </a:r>
            <a:r>
              <a:rPr lang="en-US" altLang="zh-CN" sz="2600" b="1" i="1" kern="100" dirty="0">
                <a:latin typeface="Times New Roman"/>
                <a:cs typeface="Courier New"/>
              </a:rPr>
              <a:t>O</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的交点为</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，则有</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25402422"/>
              </p:ext>
            </p:extLst>
          </p:nvPr>
        </p:nvGraphicFramePr>
        <p:xfrm>
          <a:off x="530352" y="1581912"/>
          <a:ext cx="11201400" cy="3086100"/>
        </p:xfrm>
        <a:graphic>
          <a:graphicData uri="http://schemas.openxmlformats.org/presentationml/2006/ole">
            <mc:AlternateContent xmlns:mc="http://schemas.openxmlformats.org/markup-compatibility/2006">
              <mc:Choice xmlns:v="urn:schemas-microsoft-com:vml" Requires="v">
                <p:oleObj spid="_x0000_s36881" name="Document" r:id="rId8" imgW="11497045" imgH="3164816" progId="Word.Document.8">
                  <p:embed/>
                </p:oleObj>
              </mc:Choice>
              <mc:Fallback>
                <p:oleObj name="Document" r:id="rId8" imgW="11497045" imgH="3164816" progId="Word.Document.8">
                  <p:embed/>
                  <p:pic>
                    <p:nvPicPr>
                      <p:cNvPr id="0" name=""/>
                      <p:cNvPicPr/>
                      <p:nvPr/>
                    </p:nvPicPr>
                    <p:blipFill>
                      <a:blip r:embed="rId9"/>
                      <a:stretch>
                        <a:fillRect/>
                      </a:stretch>
                    </p:blipFill>
                    <p:spPr>
                      <a:xfrm>
                        <a:off x="530352" y="1581912"/>
                        <a:ext cx="11201400" cy="3086100"/>
                      </a:xfrm>
                      <a:prstGeom prst="rect">
                        <a:avLst/>
                      </a:prstGeom>
                    </p:spPr>
                  </p:pic>
                </p:oleObj>
              </mc:Fallback>
            </mc:AlternateContent>
          </a:graphicData>
        </a:graphic>
      </p:graphicFrame>
      <p:sp>
        <p:nvSpPr>
          <p:cNvPr id="11" name="TextBox 19"/>
          <p:cNvSpPr txBox="1"/>
          <p:nvPr>
            <p:custDataLst>
              <p:tags r:id="rId4"/>
            </p:custDataLst>
          </p:nvPr>
        </p:nvSpPr>
        <p:spPr>
          <a:xfrm>
            <a:off x="174304" y="2037588"/>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2" name="TextBox 19"/>
          <p:cNvSpPr txBox="1"/>
          <p:nvPr>
            <p:custDataLst>
              <p:tags r:id="rId5"/>
            </p:custDataLst>
          </p:nvPr>
        </p:nvSpPr>
        <p:spPr>
          <a:xfrm>
            <a:off x="212404" y="3724305"/>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76555" y="836676"/>
            <a:ext cx="11373168" cy="4752594"/>
            <a:chOff x="274955" y="2526919"/>
            <a:chExt cx="11373168" cy="4752594"/>
          </a:xfrm>
        </p:grpSpPr>
        <p:sp>
          <p:nvSpPr>
            <p:cNvPr id="9" name="圆角矩形 8"/>
            <p:cNvSpPr/>
            <p:nvPr>
              <p:custDataLst>
                <p:tags r:id="rId2"/>
              </p:custDataLst>
            </p:nvPr>
          </p:nvSpPr>
          <p:spPr>
            <a:xfrm>
              <a:off x="274955" y="2639949"/>
              <a:ext cx="11373168" cy="463956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sp>
        <p:nvSpPr>
          <p:cNvPr id="13" name="矩形 12"/>
          <p:cNvSpPr/>
          <p:nvPr/>
        </p:nvSpPr>
        <p:spPr>
          <a:xfrm>
            <a:off x="560972" y="1211707"/>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对于</a:t>
            </a:r>
            <a:r>
              <a:rPr lang="en-US" altLang="zh-CN" sz="2600" b="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，由圆</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与圆</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的交点为</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4" name="矩形 13"/>
          <p:cNvSpPr/>
          <p:nvPr/>
        </p:nvSpPr>
        <p:spPr>
          <a:xfrm>
            <a:off x="535291" y="1809069"/>
            <a:ext cx="11198621" cy="1892826"/>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两式作差可得</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即公共弦</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所在直线方程为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，故</a:t>
            </a:r>
            <a:r>
              <a:rPr lang="en-US" altLang="zh-CN" sz="2600" b="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正确；</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对于</a:t>
            </a:r>
            <a:r>
              <a:rPr lang="en-US" altLang="zh-CN" sz="2600" b="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O</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的圆心为</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5" name="矩形 14"/>
          <p:cNvSpPr/>
          <p:nvPr/>
        </p:nvSpPr>
        <p:spPr>
          <a:xfrm>
            <a:off x="551526" y="3645027"/>
            <a:ext cx="10977964"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a:t>
            </a:r>
            <a:r>
              <a:rPr lang="en-US" altLang="zh-CN" sz="2600" b="1" i="1" kern="100" dirty="0" err="1">
                <a:latin typeface="Times New Roman"/>
                <a:ea typeface="宋体" pitchFamily="2" charset="-122"/>
                <a:cs typeface="Courier New"/>
              </a:rPr>
              <a:t>k</a:t>
            </a:r>
            <a:r>
              <a:rPr lang="en-US" altLang="zh-CN" sz="2600" b="1" i="1" kern="100" baseline="-25000" dirty="0" err="1">
                <a:latin typeface="Times New Roman"/>
                <a:ea typeface="宋体" pitchFamily="2" charset="-122"/>
                <a:cs typeface="Courier New"/>
              </a:rPr>
              <a:t>AB</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，则线段</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中垂线的斜率为－</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，即线段</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中垂线的方程为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323382738"/>
              </p:ext>
            </p:extLst>
          </p:nvPr>
        </p:nvGraphicFramePr>
        <p:xfrm>
          <a:off x="627063" y="4954588"/>
          <a:ext cx="11191875" cy="573087"/>
        </p:xfrm>
        <a:graphic>
          <a:graphicData uri="http://schemas.openxmlformats.org/presentationml/2006/ole">
            <mc:AlternateContent xmlns:mc="http://schemas.openxmlformats.org/markup-compatibility/2006">
              <mc:Choice xmlns:v="urn:schemas-microsoft-com:vml" Requires="v">
                <p:oleObj spid="_x0000_s37905"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627063" y="4954588"/>
                        <a:ext cx="11191875" cy="573087"/>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blinds(horizontal)">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blinds(horizontal)">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blinds(horizontal)">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blinds(horizontal)">
                                      <p:cBhvr>
                                        <p:cTn id="22" dur="500"/>
                                        <p:tgtEl>
                                          <p:spTgt spid="1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38455" y="404622"/>
            <a:ext cx="11373168" cy="5184648"/>
            <a:chOff x="274955" y="2526919"/>
            <a:chExt cx="11373168" cy="5184648"/>
          </a:xfrm>
        </p:grpSpPr>
        <p:sp>
          <p:nvSpPr>
            <p:cNvPr id="9" name="圆角矩形 8"/>
            <p:cNvSpPr/>
            <p:nvPr>
              <p:custDataLst>
                <p:tags r:id="rId2"/>
              </p:custDataLst>
            </p:nvPr>
          </p:nvSpPr>
          <p:spPr>
            <a:xfrm>
              <a:off x="274955" y="2639949"/>
              <a:ext cx="11373168" cy="507161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3" name="对象 2"/>
          <p:cNvGraphicFramePr>
            <a:graphicFrameLocks noChangeAspect="1"/>
          </p:cNvGraphicFramePr>
          <p:nvPr>
            <p:extLst>
              <p:ext uri="{D42A27DB-BD31-4B8C-83A1-F6EECF244321}">
                <p14:modId xmlns:p14="http://schemas.microsoft.com/office/powerpoint/2010/main" val="3474105618"/>
              </p:ext>
            </p:extLst>
          </p:nvPr>
        </p:nvGraphicFramePr>
        <p:xfrm>
          <a:off x="609600" y="901446"/>
          <a:ext cx="10934700" cy="1847850"/>
        </p:xfrm>
        <a:graphic>
          <a:graphicData uri="http://schemas.openxmlformats.org/presentationml/2006/ole">
            <mc:AlternateContent xmlns:mc="http://schemas.openxmlformats.org/markup-compatibility/2006">
              <mc:Choice xmlns:v="urn:schemas-microsoft-com:vml" Requires="v">
                <p:oleObj spid="_x0000_s38959" name="Document" r:id="rId8" imgW="11172910" imgH="1889185" progId="Word.Document.8">
                  <p:embed/>
                </p:oleObj>
              </mc:Choice>
              <mc:Fallback>
                <p:oleObj name="Document" r:id="rId8" imgW="11172910" imgH="1889185" progId="Word.Document.8">
                  <p:embed/>
                  <p:pic>
                    <p:nvPicPr>
                      <p:cNvPr id="0" name=""/>
                      <p:cNvPicPr/>
                      <p:nvPr/>
                    </p:nvPicPr>
                    <p:blipFill>
                      <a:blip r:embed="rId9"/>
                      <a:stretch>
                        <a:fillRect/>
                      </a:stretch>
                    </p:blipFill>
                    <p:spPr>
                      <a:xfrm>
                        <a:off x="609600" y="901446"/>
                        <a:ext cx="10934700" cy="184785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120003735"/>
              </p:ext>
            </p:extLst>
          </p:nvPr>
        </p:nvGraphicFramePr>
        <p:xfrm>
          <a:off x="568452" y="2526792"/>
          <a:ext cx="11201400" cy="952500"/>
        </p:xfrm>
        <a:graphic>
          <a:graphicData uri="http://schemas.openxmlformats.org/presentationml/2006/ole">
            <mc:AlternateContent xmlns:mc="http://schemas.openxmlformats.org/markup-compatibility/2006">
              <mc:Choice xmlns:v="urn:schemas-microsoft-com:vml" Requires="v">
                <p:oleObj spid="_x0000_s38960"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568452" y="2526792"/>
                        <a:ext cx="11201400" cy="952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698203830"/>
              </p:ext>
            </p:extLst>
          </p:nvPr>
        </p:nvGraphicFramePr>
        <p:xfrm>
          <a:off x="531813" y="3535363"/>
          <a:ext cx="11191875" cy="1924050"/>
        </p:xfrm>
        <a:graphic>
          <a:graphicData uri="http://schemas.openxmlformats.org/presentationml/2006/ole">
            <mc:AlternateContent xmlns:mc="http://schemas.openxmlformats.org/markup-compatibility/2006">
              <mc:Choice xmlns:v="urn:schemas-microsoft-com:vml" Requires="v">
                <p:oleObj spid="_x0000_s38961" name="Document" r:id="rId14" imgW="11497045" imgH="1977965" progId="Word.Document.8">
                  <p:embed/>
                </p:oleObj>
              </mc:Choice>
              <mc:Fallback>
                <p:oleObj name="Document" r:id="rId14" imgW="11497045" imgH="1977965" progId="Word.Document.8">
                  <p:embed/>
                  <p:pic>
                    <p:nvPicPr>
                      <p:cNvPr id="0" name=""/>
                      <p:cNvPicPr/>
                      <p:nvPr/>
                    </p:nvPicPr>
                    <p:blipFill>
                      <a:blip r:embed="rId15"/>
                      <a:stretch>
                        <a:fillRect/>
                      </a:stretch>
                    </p:blipFill>
                    <p:spPr>
                      <a:xfrm>
                        <a:off x="531813" y="3535363"/>
                        <a:ext cx="11191875" cy="1924050"/>
                      </a:xfrm>
                      <a:prstGeom prst="rect">
                        <a:avLst/>
                      </a:prstGeom>
                    </p:spPr>
                  </p:pic>
                </p:oleObj>
              </mc:Fallback>
            </mc:AlternateContent>
          </a:graphicData>
        </a:graphic>
      </p:graphicFrame>
    </p:spTree>
    <p:extLst>
      <p:ext uri="{BB962C8B-B14F-4D97-AF65-F5344CB8AC3E}">
        <p14:creationId xmlns:p14="http://schemas.microsoft.com/office/powerpoint/2010/main" val="35900817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204403" y="188595"/>
            <a:ext cx="11757795"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12.</a:t>
            </a:r>
            <a:r>
              <a:rPr lang="zh-CN" altLang="zh-CN" sz="2600" b="1" kern="100" dirty="0">
                <a:latin typeface="Times New Roman"/>
                <a:cs typeface="Times New Roman"/>
              </a:rPr>
              <a:t>圆</a:t>
            </a:r>
            <a:r>
              <a:rPr lang="en-US" altLang="zh-CN" sz="2600" b="1" i="1" kern="100" dirty="0">
                <a:latin typeface="Times New Roman"/>
                <a:cs typeface="Courier New"/>
              </a:rPr>
              <a:t>C</a:t>
            </a:r>
            <a:r>
              <a:rPr lang="en-US" altLang="zh-CN" sz="2600" b="1" kern="100" baseline="-25000" dirty="0">
                <a:latin typeface="Times New Roman"/>
                <a:cs typeface="Courier New"/>
              </a:rPr>
              <a:t>1</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mx</a:t>
            </a:r>
            <a:r>
              <a:rPr lang="zh-CN" altLang="zh-CN" sz="2600" b="1" kern="100" dirty="0">
                <a:latin typeface="Times New Roman"/>
                <a:cs typeface="Times New Roman"/>
              </a:rPr>
              <a:t>＋</a:t>
            </a:r>
            <a:r>
              <a:rPr lang="en-US" altLang="zh-CN" sz="2600" b="1" i="1" kern="100" dirty="0">
                <a:latin typeface="Times New Roman"/>
                <a:cs typeface="Courier New"/>
              </a:rPr>
              <a:t>m</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C</a:t>
            </a:r>
            <a:r>
              <a:rPr lang="en-US" altLang="zh-CN" sz="2600" b="1" kern="100" baseline="-25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my</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m</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8</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相交</a:t>
            </a:r>
            <a:r>
              <a:rPr lang="zh-CN" altLang="zh-CN" sz="2600" b="1" kern="100" dirty="0" smtClean="0">
                <a:latin typeface="Times New Roman"/>
                <a:cs typeface="Times New Roman"/>
              </a:rPr>
              <a:t>，</a:t>
            </a:r>
            <a:endParaRPr lang="en-US" altLang="zh-CN" sz="2600" b="1" kern="100" dirty="0" smtClean="0">
              <a:latin typeface="Times New Roman"/>
              <a:cs typeface="Times New Roman"/>
            </a:endParaRPr>
          </a:p>
          <a:p>
            <a:pPr marL="355600" indent="-355600" algn="just">
              <a:lnSpc>
                <a:spcPct val="150000"/>
              </a:lnSpc>
              <a:spcAft>
                <a:spcPts val="0"/>
              </a:spcAft>
              <a:tabLst>
                <a:tab pos="2430780" algn="l"/>
              </a:tabLst>
            </a:pPr>
            <a:endParaRPr lang="en-US" altLang="zh-CN" sz="2600" b="1" kern="100" dirty="0">
              <a:latin typeface="Times New Roman"/>
              <a:cs typeface="Times New Roman"/>
            </a:endParaRPr>
          </a:p>
          <a:p>
            <a:pPr marL="355600" indent="-355600" algn="just">
              <a:lnSpc>
                <a:spcPct val="150000"/>
              </a:lnSpc>
              <a:spcAft>
                <a:spcPts val="0"/>
              </a:spcAft>
              <a:tabLst>
                <a:tab pos="2430780" algn="l"/>
              </a:tabLst>
            </a:pPr>
            <a:r>
              <a:rPr lang="en-US" altLang="zh-CN" sz="2600" b="1" kern="100" dirty="0" smtClean="0">
                <a:latin typeface="Times New Roman"/>
                <a:cs typeface="Times New Roman"/>
              </a:rPr>
              <a:t>    </a:t>
            </a:r>
            <a:r>
              <a:rPr lang="zh-CN" altLang="zh-CN" sz="2600" b="1" kern="100" dirty="0" smtClean="0">
                <a:latin typeface="Times New Roman"/>
                <a:cs typeface="Times New Roman"/>
              </a:rPr>
              <a:t>则</a:t>
            </a:r>
            <a:r>
              <a:rPr lang="zh-CN" altLang="zh-CN" sz="2600" b="1" kern="100" dirty="0">
                <a:latin typeface="Times New Roman"/>
                <a:cs typeface="Times New Roman"/>
              </a:rPr>
              <a:t>实数</a:t>
            </a:r>
            <a:r>
              <a:rPr lang="en-US" altLang="zh-CN" sz="2600" b="1" i="1" kern="100" dirty="0">
                <a:latin typeface="Times New Roman"/>
                <a:cs typeface="Courier New"/>
              </a:rPr>
              <a:t>m</a:t>
            </a:r>
            <a:r>
              <a:rPr lang="zh-CN" altLang="zh-CN" sz="2600" b="1" kern="100" dirty="0">
                <a:latin typeface="Times New Roman"/>
                <a:cs typeface="Times New Roman"/>
              </a:rPr>
              <a:t>的取值范围是</a:t>
            </a:r>
            <a:r>
              <a:rPr lang="en-US" altLang="zh-CN" sz="2600" b="1" kern="100" dirty="0" smtClean="0">
                <a:latin typeface="Times New Roman"/>
                <a:cs typeface="Courier New"/>
              </a:rPr>
              <a:t>________________</a:t>
            </a:r>
            <a:r>
              <a:rPr lang="en-US" altLang="zh-CN" sz="2600" b="1" kern="100" dirty="0">
                <a:latin typeface="Times New Roman"/>
                <a:cs typeface="Courier New"/>
              </a:rPr>
              <a:t>___</a:t>
            </a:r>
            <a:r>
              <a:rPr lang="en-US" altLang="zh-CN" sz="2600" b="1" kern="100" dirty="0" smtClean="0">
                <a:latin typeface="Times New Roman"/>
                <a:cs typeface="Courier New"/>
              </a:rPr>
              <a:t>_.</a:t>
            </a:r>
            <a:endParaRPr lang="zh-CN" altLang="zh-CN" sz="1050" kern="100" dirty="0">
              <a:effectLst/>
              <a:latin typeface="宋体"/>
              <a:cs typeface="Courier New"/>
            </a:endParaRPr>
          </a:p>
        </p:txBody>
      </p:sp>
      <p:grpSp>
        <p:nvGrpSpPr>
          <p:cNvPr id="17" name="组合 16"/>
          <p:cNvGrpSpPr/>
          <p:nvPr/>
        </p:nvGrpSpPr>
        <p:grpSpPr>
          <a:xfrm>
            <a:off x="530034" y="2253615"/>
            <a:ext cx="11373168" cy="3494405"/>
            <a:chOff x="274955" y="2526919"/>
            <a:chExt cx="11373168" cy="3494405"/>
          </a:xfrm>
        </p:grpSpPr>
        <p:sp>
          <p:nvSpPr>
            <p:cNvPr id="18" name="圆角矩形 17"/>
            <p:cNvSpPr/>
            <p:nvPr>
              <p:custDataLst>
                <p:tags r:id="rId3"/>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sp>
        <p:nvSpPr>
          <p:cNvPr id="22" name="矩形 21"/>
          <p:cNvSpPr/>
          <p:nvPr/>
        </p:nvSpPr>
        <p:spPr>
          <a:xfrm>
            <a:off x="605422" y="2609376"/>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整理圆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得</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，整理圆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得</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8172672"/>
              </p:ext>
            </p:extLst>
          </p:nvPr>
        </p:nvGraphicFramePr>
        <p:xfrm>
          <a:off x="4141089" y="1090803"/>
          <a:ext cx="3448050" cy="800100"/>
        </p:xfrm>
        <a:graphic>
          <a:graphicData uri="http://schemas.openxmlformats.org/presentationml/2006/ole">
            <mc:AlternateContent xmlns:mc="http://schemas.openxmlformats.org/markup-compatibility/2006">
              <mc:Choice xmlns:v="urn:schemas-microsoft-com:vml" Requires="v">
                <p:oleObj spid="_x0000_s39953" name="文档" r:id="rId9" imgW="3522082" imgH="821749" progId="Word.Document.12">
                  <p:embed/>
                </p:oleObj>
              </mc:Choice>
              <mc:Fallback>
                <p:oleObj name="文档" r:id="rId9" imgW="3522082" imgH="821749" progId="Word.Document.12">
                  <p:embed/>
                  <p:pic>
                    <p:nvPicPr>
                      <p:cNvPr id="0" name=""/>
                      <p:cNvPicPr/>
                      <p:nvPr/>
                    </p:nvPicPr>
                    <p:blipFill>
                      <a:blip r:embed="rId10"/>
                      <a:stretch>
                        <a:fillRect/>
                      </a:stretch>
                    </p:blipFill>
                    <p:spPr>
                      <a:xfrm>
                        <a:off x="4141089" y="1090803"/>
                        <a:ext cx="3448050" cy="800100"/>
                      </a:xfrm>
                      <a:prstGeom prst="rect">
                        <a:avLst/>
                      </a:prstGeom>
                    </p:spPr>
                  </p:pic>
                </p:oleObj>
              </mc:Fallback>
            </mc:AlternateContent>
          </a:graphicData>
        </a:graphic>
      </p:graphicFrame>
      <p:sp>
        <p:nvSpPr>
          <p:cNvPr id="13" name="矩形 12"/>
          <p:cNvSpPr/>
          <p:nvPr/>
        </p:nvSpPr>
        <p:spPr>
          <a:xfrm>
            <a:off x="619125" y="3263525"/>
            <a:ext cx="11310607"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rPr>
              <a:t>C</a:t>
            </a:r>
            <a:r>
              <a:rPr lang="en-US" altLang="zh-CN" sz="2600" b="1" kern="100" baseline="-25000" dirty="0">
                <a:latin typeface="Times New Roman"/>
                <a:ea typeface="宋体" pitchFamily="2" charset="-122"/>
              </a:rPr>
              <a:t>1</a:t>
            </a:r>
            <a:r>
              <a:rPr lang="zh-CN" altLang="zh-CN" sz="2600" b="1" kern="100" dirty="0">
                <a:latin typeface="Times New Roman"/>
                <a:ea typeface="宋体" pitchFamily="2" charset="-122"/>
                <a:cs typeface="Times New Roman"/>
              </a:rPr>
              <a:t>的圆心为</a:t>
            </a:r>
            <a:r>
              <a:rPr lang="en-US" altLang="zh-CN" sz="2600" b="1" kern="100" dirty="0">
                <a:latin typeface="Times New Roman"/>
                <a:ea typeface="宋体" pitchFamily="2" charset="-122"/>
              </a:rPr>
              <a:t>(</a:t>
            </a:r>
            <a:r>
              <a:rPr lang="en-US" altLang="zh-CN" sz="2600" b="1" i="1" kern="100" dirty="0">
                <a:latin typeface="Times New Roman"/>
                <a:ea typeface="宋体" pitchFamily="2" charset="-122"/>
              </a:rPr>
              <a:t>m</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，半径为</a:t>
            </a:r>
            <a:r>
              <a:rPr lang="en-US" altLang="zh-CN" sz="2600" b="1" kern="100" dirty="0">
                <a:latin typeface="Times New Roman"/>
                <a:ea typeface="宋体" pitchFamily="2" charset="-122"/>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4" name="矩形 13"/>
          <p:cNvSpPr/>
          <p:nvPr/>
        </p:nvSpPr>
        <p:spPr>
          <a:xfrm>
            <a:off x="694168" y="3918204"/>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圆</a:t>
            </a:r>
            <a:r>
              <a:rPr lang="en-US" altLang="zh-CN" sz="2600" b="1" i="1" kern="100" dirty="0">
                <a:latin typeface="Times New Roman"/>
                <a:ea typeface="宋体" pitchFamily="2" charset="-122"/>
                <a:cs typeface="Courier New"/>
              </a:rPr>
              <a:t>C</a:t>
            </a:r>
            <a:r>
              <a:rPr lang="en-US" altLang="zh-CN" sz="2600" b="1" kern="100" baseline="-25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的圆心为</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，半径为</a:t>
            </a:r>
            <a:r>
              <a:rPr lang="en-US" altLang="zh-CN" sz="2600" b="1" kern="100" dirty="0">
                <a:latin typeface="Times New Roman"/>
                <a:ea typeface="宋体" pitchFamily="2" charset="-122"/>
                <a:cs typeface="Courier New"/>
              </a:rPr>
              <a:t>3</a:t>
            </a:r>
            <a:r>
              <a:rPr lang="en-US" altLang="zh-CN" sz="2600" b="1" kern="100" dirty="0" smtClean="0">
                <a:latin typeface="Times New Roman"/>
                <a:ea typeface="宋体" pitchFamily="2" charset="-122"/>
                <a:cs typeface="Courier New"/>
              </a:rPr>
              <a:t>.</a:t>
            </a:r>
            <a:endParaRPr lang="zh-CN" altLang="zh-CN" sz="1050" kern="100" dirty="0">
              <a:latin typeface="宋体"/>
              <a:cs typeface="Courier New"/>
            </a:endParaRPr>
          </a:p>
        </p:txBody>
      </p:sp>
      <p:sp>
        <p:nvSpPr>
          <p:cNvPr id="15" name="矩形 14"/>
          <p:cNvSpPr/>
          <p:nvPr/>
        </p:nvSpPr>
        <p:spPr>
          <a:xfrm>
            <a:off x="710403" y="4528185"/>
            <a:ext cx="10977964" cy="1132618"/>
          </a:xfrm>
          <a:prstGeom prst="rect">
            <a:avLst/>
          </a:prstGeom>
        </p:spPr>
        <p:txBody>
          <a:bodyPr>
            <a:spAutoFit/>
          </a:bodyPr>
          <a:lstStyle/>
          <a:p>
            <a:pPr lvl="0" algn="just">
              <a:lnSpc>
                <a:spcPct val="130000"/>
              </a:lnSpc>
              <a:tabLst>
                <a:tab pos="2430780" algn="l"/>
              </a:tabLst>
            </a:pPr>
            <a:r>
              <a:rPr lang="en-US" altLang="zh-CN" sz="2600" b="1" kern="100" dirty="0">
                <a:solidFill>
                  <a:prstClr val="black"/>
                </a:solidFill>
                <a:latin typeface="宋体"/>
                <a:ea typeface="宋体" pitchFamily="2" charset="-122"/>
                <a:cs typeface="Times New Roman"/>
              </a:rPr>
              <a:t>∵</a:t>
            </a:r>
            <a:r>
              <a:rPr lang="zh-CN" altLang="zh-CN" sz="2600" b="1" kern="100" dirty="0">
                <a:solidFill>
                  <a:prstClr val="black"/>
                </a:solidFill>
                <a:latin typeface="Times New Roman"/>
                <a:ea typeface="宋体" pitchFamily="2" charset="-122"/>
                <a:cs typeface="Times New Roman"/>
              </a:rPr>
              <a:t>两圆相交，</a:t>
            </a:r>
            <a:r>
              <a:rPr lang="en-US" altLang="zh-CN" sz="2600" b="1" kern="100" dirty="0">
                <a:solidFill>
                  <a:prstClr val="black"/>
                </a:solidFill>
                <a:latin typeface="宋体"/>
                <a:ea typeface="宋体" pitchFamily="2" charset="-122"/>
                <a:cs typeface="Times New Roman"/>
              </a:rPr>
              <a:t>∴</a:t>
            </a:r>
            <a:r>
              <a:rPr lang="zh-CN" altLang="zh-CN" sz="2600" b="1" kern="100" dirty="0">
                <a:solidFill>
                  <a:prstClr val="black"/>
                </a:solidFill>
                <a:latin typeface="Times New Roman"/>
                <a:ea typeface="宋体" pitchFamily="2" charset="-122"/>
                <a:cs typeface="Times New Roman"/>
              </a:rPr>
              <a:t>圆心之间的距离小于两圆半径之和，大于两圆半径之差的绝对值，</a:t>
            </a:r>
            <a:endParaRPr lang="zh-CN" altLang="zh-CN" sz="1050" kern="100" dirty="0">
              <a:solidFill>
                <a:prstClr val="black"/>
              </a:solidFill>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blinds(horizontal)">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linds(horizont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49873" y="366522"/>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solidFill>
                  <a:srgbClr val="0000FF"/>
                </a:solidFill>
                <a:latin typeface="Arial"/>
                <a:ea typeface="黑体"/>
                <a:cs typeface="Arial"/>
              </a:rPr>
              <a:t>探究</a:t>
            </a:r>
            <a:r>
              <a:rPr lang="en-US" altLang="zh-CN" sz="2600" b="1" kern="100" dirty="0">
                <a:solidFill>
                  <a:srgbClr val="0000FF"/>
                </a:solidFill>
                <a:latin typeface="Arial"/>
                <a:ea typeface="黑体"/>
              </a:rPr>
              <a:t>1</a:t>
            </a:r>
            <a:r>
              <a:rPr lang="en-US" altLang="zh-CN" sz="2600" b="1" kern="100" dirty="0">
                <a:solidFill>
                  <a:srgbClr val="0000FF"/>
                </a:solidFill>
                <a:latin typeface="Times New Roman"/>
                <a:ea typeface="宋体"/>
              </a:rPr>
              <a:t> </a:t>
            </a:r>
            <a:r>
              <a:rPr lang="zh-CN" altLang="zh-CN" sz="2600" b="1" kern="100" dirty="0">
                <a:latin typeface="Times New Roman"/>
                <a:ea typeface="宋体"/>
                <a:cs typeface="Times New Roman"/>
              </a:rPr>
              <a:t>观察下图，思考问题</a:t>
            </a:r>
            <a:r>
              <a:rPr lang="en-US" altLang="zh-CN" sz="2600" b="1" kern="100" dirty="0">
                <a:latin typeface="Times New Roman"/>
                <a:ea typeface="宋体"/>
              </a:rPr>
              <a:t>.</a:t>
            </a:r>
            <a:endParaRPr lang="zh-CN" altLang="zh-CN" sz="1050" kern="100" dirty="0">
              <a:effectLst/>
              <a:latin typeface="宋体" panose="02010600030101010101" pitchFamily="2" charset="-122"/>
              <a:cs typeface="Courier New" panose="02070309020205020404"/>
            </a:endParaRPr>
          </a:p>
        </p:txBody>
      </p:sp>
      <p:pic>
        <p:nvPicPr>
          <p:cNvPr id="2050" name="Picture 2" descr="A3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5401" y="1027303"/>
            <a:ext cx="2145826" cy="166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63271" y="2780919"/>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上图为某次拍到的日环食全过程，可以用两个圆来表示变化过程</a:t>
            </a:r>
            <a:r>
              <a:rPr lang="en-US" altLang="zh-CN" sz="2600" b="1" kern="100" dirty="0">
                <a:latin typeface="Times New Roman"/>
                <a:cs typeface="Courier New"/>
              </a:rPr>
              <a:t>.</a:t>
            </a:r>
            <a:endParaRPr lang="zh-CN" altLang="zh-CN" sz="1050" kern="100" dirty="0">
              <a:effectLst/>
              <a:latin typeface="宋体"/>
              <a:cs typeface="Courier New"/>
            </a:endParaRPr>
          </a:p>
        </p:txBody>
      </p:sp>
      <p:pic>
        <p:nvPicPr>
          <p:cNvPr id="2051" name="Picture 3" descr="A38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98141" y="3608501"/>
            <a:ext cx="6896924" cy="98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15945" y="4588554"/>
            <a:ext cx="11310607"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cs typeface="Times New Roman"/>
              </a:rPr>
              <a:t>根据上图，结合平面几何，思考圆与圆的位置关系有几种？</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有三种，分别为相交、相切</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含外切与内切</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和相离</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含外离与内含</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blinds(horizontal)">
                                      <p:cBhvr>
                                        <p:cTn id="7"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91934" y="620649"/>
            <a:ext cx="11373168" cy="2376297"/>
            <a:chOff x="274955" y="2526919"/>
            <a:chExt cx="11373168" cy="2376297"/>
          </a:xfrm>
        </p:grpSpPr>
        <p:sp>
          <p:nvSpPr>
            <p:cNvPr id="9" name="圆角矩形 8"/>
            <p:cNvSpPr/>
            <p:nvPr>
              <p:custDataLst>
                <p:tags r:id="rId2"/>
              </p:custDataLst>
            </p:nvPr>
          </p:nvSpPr>
          <p:spPr>
            <a:xfrm>
              <a:off x="274955" y="2639949"/>
              <a:ext cx="11373168" cy="226326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198246316"/>
              </p:ext>
            </p:extLst>
          </p:nvPr>
        </p:nvGraphicFramePr>
        <p:xfrm>
          <a:off x="727329" y="1078230"/>
          <a:ext cx="11201400" cy="571500"/>
        </p:xfrm>
        <a:graphic>
          <a:graphicData uri="http://schemas.openxmlformats.org/presentationml/2006/ole">
            <mc:AlternateContent xmlns:mc="http://schemas.openxmlformats.org/markup-compatibility/2006">
              <mc:Choice xmlns:v="urn:schemas-microsoft-com:vml" Requires="v">
                <p:oleObj spid="_x0000_s40992"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727329" y="1078230"/>
                        <a:ext cx="11201400" cy="571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535444935"/>
              </p:ext>
            </p:extLst>
          </p:nvPr>
        </p:nvGraphicFramePr>
        <p:xfrm>
          <a:off x="670179" y="1828800"/>
          <a:ext cx="11201400" cy="762000"/>
        </p:xfrm>
        <a:graphic>
          <a:graphicData uri="http://schemas.openxmlformats.org/presentationml/2006/ole">
            <mc:AlternateContent xmlns:mc="http://schemas.openxmlformats.org/markup-compatibility/2006">
              <mc:Choice xmlns:v="urn:schemas-microsoft-com:vml" Requires="v">
                <p:oleObj spid="_x0000_s40993" name="Document" r:id="rId11" imgW="11497045" imgH="791114" progId="Word.Document.8">
                  <p:embed/>
                </p:oleObj>
              </mc:Choice>
              <mc:Fallback>
                <p:oleObj name="Document" r:id="rId11" imgW="11497045" imgH="791114" progId="Word.Document.8">
                  <p:embed/>
                  <p:pic>
                    <p:nvPicPr>
                      <p:cNvPr id="0" name=""/>
                      <p:cNvPicPr/>
                      <p:nvPr/>
                    </p:nvPicPr>
                    <p:blipFill>
                      <a:blip r:embed="rId12"/>
                      <a:stretch>
                        <a:fillRect/>
                      </a:stretch>
                    </p:blipFill>
                    <p:spPr>
                      <a:xfrm>
                        <a:off x="670179" y="1828800"/>
                        <a:ext cx="11201400" cy="7620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custDataLst>
              <p:tags r:id="rId2"/>
            </p:custDataLst>
          </p:nvPr>
        </p:nvSpPr>
        <p:spPr>
          <a:xfrm>
            <a:off x="206121" y="144145"/>
            <a:ext cx="11412000" cy="692497"/>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13</a:t>
            </a:r>
            <a:r>
              <a:rPr lang="en-US" altLang="zh-CN" sz="2600" b="1" kern="100" dirty="0">
                <a:latin typeface="Times New Roman"/>
                <a:ea typeface="宋体" pitchFamily="2" charset="-122"/>
                <a:cs typeface="Courier New"/>
              </a:rPr>
              <a:t>.</a:t>
            </a:r>
            <a:r>
              <a:rPr lang="zh-CN" altLang="zh-CN" sz="2600" b="1" kern="100" dirty="0">
                <a:latin typeface="Times New Roman"/>
                <a:cs typeface="Times New Roman"/>
              </a:rPr>
              <a:t>求圆</a:t>
            </a:r>
            <a:r>
              <a:rPr lang="en-US" altLang="zh-CN" sz="2600" b="1" i="1" kern="100" dirty="0">
                <a:latin typeface="Times New Roman"/>
                <a:cs typeface="Courier New"/>
              </a:rPr>
              <a:t>O</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36</a:t>
            </a:r>
            <a:r>
              <a:rPr lang="zh-CN" altLang="zh-CN" sz="2600" b="1" kern="100" dirty="0">
                <a:latin typeface="Times New Roman"/>
                <a:cs typeface="Times New Roman"/>
              </a:rPr>
              <a:t>与圆</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10</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16</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的公切线的方程</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2" name="组合 1"/>
          <p:cNvGrpSpPr/>
          <p:nvPr/>
        </p:nvGrpSpPr>
        <p:grpSpPr>
          <a:xfrm>
            <a:off x="441198" y="1040130"/>
            <a:ext cx="11297729" cy="4765167"/>
            <a:chOff x="389254" y="2564892"/>
            <a:chExt cx="11297729" cy="4765167"/>
          </a:xfrm>
        </p:grpSpPr>
        <p:sp>
          <p:nvSpPr>
            <p:cNvPr id="27" name="圆角矩形 26"/>
            <p:cNvSpPr/>
            <p:nvPr>
              <p:custDataLst>
                <p:tags r:id="rId3"/>
              </p:custDataLst>
            </p:nvPr>
          </p:nvSpPr>
          <p:spPr>
            <a:xfrm>
              <a:off x="389254" y="2677923"/>
              <a:ext cx="11297729" cy="465213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custDataLst>
                <p:tags r:id="rId4"/>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3" name="图片 32"/>
            <p:cNvPicPr>
              <a:picLocks noChangeAspect="1"/>
            </p:cNvPicPr>
            <p:nvPr>
              <p:custDataLst>
                <p:tags r:id="rId5"/>
              </p:custDataLst>
            </p:nvPr>
          </p:nvPicPr>
          <p:blipFill>
            <a:blip r:embed="rId7"/>
            <a:stretch>
              <a:fillRect/>
            </a:stretch>
          </p:blipFill>
          <p:spPr>
            <a:xfrm>
              <a:off x="983615" y="2564892"/>
              <a:ext cx="224790" cy="202565"/>
            </a:xfrm>
            <a:prstGeom prst="rect">
              <a:avLst/>
            </a:prstGeom>
          </p:spPr>
        </p:pic>
      </p:grpSp>
      <p:sp>
        <p:nvSpPr>
          <p:cNvPr id="13" name="矩形 12"/>
          <p:cNvSpPr/>
          <p:nvPr/>
        </p:nvSpPr>
        <p:spPr>
          <a:xfrm>
            <a:off x="498348" y="1363980"/>
            <a:ext cx="7725296"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如图，易知两圆相交，公切线有两条，由圆</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的方程易得</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endParaRPr lang="zh-CN" altLang="zh-CN" sz="1050" kern="100" dirty="0">
              <a:effectLst/>
              <a:latin typeface="宋体"/>
              <a:cs typeface="Courier New"/>
            </a:endParaRPr>
          </a:p>
        </p:txBody>
      </p:sp>
      <p:pic>
        <p:nvPicPr>
          <p:cNvPr id="30722" name="Picture 2" descr="B1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40040" y="1501730"/>
            <a:ext cx="2556635" cy="257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79298" y="2564892"/>
            <a:ext cx="7725296"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设两圆的公切线与圆</a:t>
            </a:r>
            <a:r>
              <a:rPr lang="en-US" altLang="zh-CN" sz="2600" b="1" i="1" kern="100" dirty="0">
                <a:latin typeface="Times New Roman"/>
                <a:ea typeface="宋体" pitchFamily="2" charset="-122"/>
                <a:cs typeface="Courier New"/>
              </a:rPr>
              <a:t>O</a:t>
            </a:r>
            <a:r>
              <a:rPr lang="zh-CN" altLang="zh-CN" sz="2600" b="1" kern="100" dirty="0">
                <a:latin typeface="Times New Roman"/>
                <a:ea typeface="宋体" pitchFamily="2" charset="-122"/>
                <a:cs typeface="Times New Roman"/>
              </a:rPr>
              <a:t>相切于点</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25000" dirty="0">
                <a:latin typeface="Times New Roman"/>
                <a:ea typeface="宋体" pitchFamily="2" charset="-122"/>
                <a:cs typeface="Courier New"/>
              </a:rPr>
              <a:t>0</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0" name="矩形 9"/>
          <p:cNvSpPr/>
          <p:nvPr/>
        </p:nvSpPr>
        <p:spPr>
          <a:xfrm>
            <a:off x="479298" y="3168275"/>
            <a:ext cx="7725296"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则公切线方程为</a:t>
            </a:r>
            <a:r>
              <a:rPr lang="en-US" altLang="zh-CN" sz="2600" b="1" i="1" kern="100" dirty="0">
                <a:latin typeface="Times New Roman"/>
                <a:ea typeface="宋体" pitchFamily="2" charset="-122"/>
                <a:cs typeface="Courier New"/>
              </a:rPr>
              <a:t>x</a:t>
            </a:r>
            <a:r>
              <a:rPr lang="en-US" altLang="zh-CN" sz="2600" b="1" kern="100" baseline="-25000" dirty="0">
                <a:latin typeface="Times New Roman"/>
                <a:ea typeface="宋体" pitchFamily="2" charset="-122"/>
                <a:cs typeface="Courier New"/>
              </a:rPr>
              <a:t>0</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25000" dirty="0">
                <a:latin typeface="Times New Roman"/>
                <a:ea typeface="宋体" pitchFamily="2" charset="-122"/>
                <a:cs typeface="Courier New"/>
              </a:rPr>
              <a:t>0</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36.</a:t>
            </a:r>
            <a:endParaRPr lang="zh-CN" altLang="zh-CN" sz="1050" kern="100" dirty="0">
              <a:effectLst/>
              <a:latin typeface="宋体"/>
              <a:cs typeface="Courier New"/>
            </a:endParaRPr>
          </a:p>
        </p:txBody>
      </p:sp>
      <p:sp>
        <p:nvSpPr>
          <p:cNvPr id="11" name="矩形 10"/>
          <p:cNvSpPr/>
          <p:nvPr/>
        </p:nvSpPr>
        <p:spPr>
          <a:xfrm>
            <a:off x="517398" y="3752729"/>
            <a:ext cx="7725296"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点</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到公切线的距离等于</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200062446"/>
              </p:ext>
            </p:extLst>
          </p:nvPr>
        </p:nvGraphicFramePr>
        <p:xfrm>
          <a:off x="587502" y="4522470"/>
          <a:ext cx="11201400" cy="952500"/>
        </p:xfrm>
        <a:graphic>
          <a:graphicData uri="http://schemas.openxmlformats.org/presentationml/2006/ole">
            <mc:AlternateContent xmlns:mc="http://schemas.openxmlformats.org/markup-compatibility/2006">
              <mc:Choice xmlns:v="urn:schemas-microsoft-com:vml" Requires="v">
                <p:oleObj spid="_x0000_s30737" name="Document" r:id="rId10" imgW="11497045" imgH="989162" progId="Word.Document.8">
                  <p:embed/>
                </p:oleObj>
              </mc:Choice>
              <mc:Fallback>
                <p:oleObj name="Document" r:id="rId10" imgW="11497045" imgH="989162" progId="Word.Document.8">
                  <p:embed/>
                  <p:pic>
                    <p:nvPicPr>
                      <p:cNvPr id="0" name=""/>
                      <p:cNvPicPr/>
                      <p:nvPr/>
                    </p:nvPicPr>
                    <p:blipFill>
                      <a:blip r:embed="rId11"/>
                      <a:stretch>
                        <a:fillRect/>
                      </a:stretch>
                    </p:blipFill>
                    <p:spPr>
                      <a:xfrm>
                        <a:off x="587502" y="4522470"/>
                        <a:ext cx="11201400" cy="952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0722"/>
                                        </p:tgtEl>
                                        <p:attrNameLst>
                                          <p:attrName>style.visibility</p:attrName>
                                        </p:attrNameLst>
                                      </p:cBhvr>
                                      <p:to>
                                        <p:strVal val="visible"/>
                                      </p:to>
                                    </p:set>
                                    <p:animEffect transition="in" filter="blinds(horizontal)">
                                      <p:cBhvr>
                                        <p:cTn id="15" dur="500"/>
                                        <p:tgtEl>
                                          <p:spTgt spid="3072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P spid="10"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79298" y="423672"/>
            <a:ext cx="11297729" cy="4301489"/>
            <a:chOff x="389254" y="2564892"/>
            <a:chExt cx="11297729" cy="4301489"/>
          </a:xfrm>
        </p:grpSpPr>
        <p:sp>
          <p:nvSpPr>
            <p:cNvPr id="13" name="圆角矩形 12"/>
            <p:cNvSpPr/>
            <p:nvPr>
              <p:custDataLst>
                <p:tags r:id="rId2"/>
              </p:custDataLst>
            </p:nvPr>
          </p:nvSpPr>
          <p:spPr>
            <a:xfrm>
              <a:off x="389254" y="2677922"/>
              <a:ext cx="11297729" cy="418845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4"/>
              </p:custDataLst>
            </p:nvPr>
          </p:nvPicPr>
          <p:blipFill>
            <a:blip r:embed="rId6"/>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593131259"/>
              </p:ext>
            </p:extLst>
          </p:nvPr>
        </p:nvGraphicFramePr>
        <p:xfrm>
          <a:off x="632079" y="913257"/>
          <a:ext cx="11201400" cy="571500"/>
        </p:xfrm>
        <a:graphic>
          <a:graphicData uri="http://schemas.openxmlformats.org/presentationml/2006/ole">
            <mc:AlternateContent xmlns:mc="http://schemas.openxmlformats.org/markup-compatibility/2006">
              <mc:Choice xmlns:v="urn:schemas-microsoft-com:vml" Requires="v">
                <p:oleObj spid="_x0000_s42056"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632079" y="913257"/>
                        <a:ext cx="11201400" cy="5715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791043105"/>
              </p:ext>
            </p:extLst>
          </p:nvPr>
        </p:nvGraphicFramePr>
        <p:xfrm>
          <a:off x="655638" y="1570038"/>
          <a:ext cx="11026775" cy="749300"/>
        </p:xfrm>
        <a:graphic>
          <a:graphicData uri="http://schemas.openxmlformats.org/presentationml/2006/ole">
            <mc:AlternateContent xmlns:mc="http://schemas.openxmlformats.org/markup-compatibility/2006">
              <mc:Choice xmlns:v="urn:schemas-microsoft-com:vml" Requires="v">
                <p:oleObj spid="_x0000_s42057" name="Document" r:id="rId11" imgW="11497045" imgH="791114" progId="Word.Document.8">
                  <p:embed/>
                </p:oleObj>
              </mc:Choice>
              <mc:Fallback>
                <p:oleObj name="Document" r:id="rId11" imgW="11497045" imgH="791114" progId="Word.Document.8">
                  <p:embed/>
                  <p:pic>
                    <p:nvPicPr>
                      <p:cNvPr id="0" name=""/>
                      <p:cNvPicPr/>
                      <p:nvPr/>
                    </p:nvPicPr>
                    <p:blipFill>
                      <a:blip r:embed="rId12"/>
                      <a:stretch>
                        <a:fillRect/>
                      </a:stretch>
                    </p:blipFill>
                    <p:spPr>
                      <a:xfrm>
                        <a:off x="655638" y="1570038"/>
                        <a:ext cx="11026775" cy="749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74743719"/>
              </p:ext>
            </p:extLst>
          </p:nvPr>
        </p:nvGraphicFramePr>
        <p:xfrm>
          <a:off x="689229" y="2343150"/>
          <a:ext cx="11201400" cy="762000"/>
        </p:xfrm>
        <a:graphic>
          <a:graphicData uri="http://schemas.openxmlformats.org/presentationml/2006/ole">
            <mc:AlternateContent xmlns:mc="http://schemas.openxmlformats.org/markup-compatibility/2006">
              <mc:Choice xmlns:v="urn:schemas-microsoft-com:vml" Requires="v">
                <p:oleObj spid="_x0000_s42058" name="Document" r:id="rId14" imgW="11497045" imgH="791114" progId="Word.Document.8">
                  <p:embed/>
                </p:oleObj>
              </mc:Choice>
              <mc:Fallback>
                <p:oleObj name="Document" r:id="rId14" imgW="11497045" imgH="791114" progId="Word.Document.8">
                  <p:embed/>
                  <p:pic>
                    <p:nvPicPr>
                      <p:cNvPr id="0" name=""/>
                      <p:cNvPicPr/>
                      <p:nvPr/>
                    </p:nvPicPr>
                    <p:blipFill>
                      <a:blip r:embed="rId15"/>
                      <a:stretch>
                        <a:fillRect/>
                      </a:stretch>
                    </p:blipFill>
                    <p:spPr>
                      <a:xfrm>
                        <a:off x="689229" y="2343150"/>
                        <a:ext cx="11201400" cy="7620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431715760"/>
              </p:ext>
            </p:extLst>
          </p:nvPr>
        </p:nvGraphicFramePr>
        <p:xfrm>
          <a:off x="670179" y="3162300"/>
          <a:ext cx="11201400" cy="762000"/>
        </p:xfrm>
        <a:graphic>
          <a:graphicData uri="http://schemas.openxmlformats.org/presentationml/2006/ole">
            <mc:AlternateContent xmlns:mc="http://schemas.openxmlformats.org/markup-compatibility/2006">
              <mc:Choice xmlns:v="urn:schemas-microsoft-com:vml" Requires="v">
                <p:oleObj spid="_x0000_s42059" name="Document" r:id="rId17" imgW="11497045" imgH="791114" progId="Word.Document.8">
                  <p:embed/>
                </p:oleObj>
              </mc:Choice>
              <mc:Fallback>
                <p:oleObj name="Document" r:id="rId17" imgW="11497045" imgH="791114" progId="Word.Document.8">
                  <p:embed/>
                  <p:pic>
                    <p:nvPicPr>
                      <p:cNvPr id="0" name=""/>
                      <p:cNvPicPr/>
                      <p:nvPr/>
                    </p:nvPicPr>
                    <p:blipFill>
                      <a:blip r:embed="rId18"/>
                      <a:stretch>
                        <a:fillRect/>
                      </a:stretch>
                    </p:blipFill>
                    <p:spPr>
                      <a:xfrm>
                        <a:off x="670179" y="3162300"/>
                        <a:ext cx="11201400" cy="7620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52139777"/>
              </p:ext>
            </p:extLst>
          </p:nvPr>
        </p:nvGraphicFramePr>
        <p:xfrm>
          <a:off x="638175" y="4000500"/>
          <a:ext cx="11201400" cy="571500"/>
        </p:xfrm>
        <a:graphic>
          <a:graphicData uri="http://schemas.openxmlformats.org/presentationml/2006/ole">
            <mc:AlternateContent xmlns:mc="http://schemas.openxmlformats.org/markup-compatibility/2006">
              <mc:Choice xmlns:v="urn:schemas-microsoft-com:vml" Requires="v">
                <p:oleObj spid="_x0000_s42060" name="Document" r:id="rId20" imgW="11497045" imgH="593425" progId="Word.Document.8">
                  <p:embed/>
                </p:oleObj>
              </mc:Choice>
              <mc:Fallback>
                <p:oleObj name="Document" r:id="rId20" imgW="11497045" imgH="593425" progId="Word.Document.8">
                  <p:embed/>
                  <p:pic>
                    <p:nvPicPr>
                      <p:cNvPr id="0" name=""/>
                      <p:cNvPicPr/>
                      <p:nvPr/>
                    </p:nvPicPr>
                    <p:blipFill>
                      <a:blip r:embed="rId21"/>
                      <a:stretch>
                        <a:fillRect/>
                      </a:stretch>
                    </p:blipFill>
                    <p:spPr>
                      <a:xfrm>
                        <a:off x="638175" y="4000500"/>
                        <a:ext cx="11201400" cy="571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custDataLst>
              <p:tags r:id="rId2"/>
            </p:custDataLst>
          </p:nvPr>
        </p:nvSpPr>
        <p:spPr>
          <a:xfrm>
            <a:off x="298389" y="784193"/>
            <a:ext cx="11076375"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14.</a:t>
            </a:r>
            <a:r>
              <a:rPr lang="zh-CN" altLang="zh-CN" sz="2600" b="1" kern="100" dirty="0">
                <a:latin typeface="Times New Roman"/>
                <a:cs typeface="Times New Roman"/>
              </a:rPr>
              <a:t>在平面直角坐标系</a:t>
            </a:r>
            <a:r>
              <a:rPr lang="en-US" altLang="zh-CN" sz="2600" b="1" i="1" kern="100" dirty="0" err="1">
                <a:latin typeface="Times New Roman"/>
                <a:cs typeface="Courier New"/>
              </a:rPr>
              <a:t>xOy</a:t>
            </a:r>
            <a:r>
              <a:rPr lang="zh-CN" altLang="zh-CN" sz="2600" b="1" kern="100" dirty="0">
                <a:latin typeface="Times New Roman"/>
                <a:cs typeface="Times New Roman"/>
              </a:rPr>
              <a:t>中，圆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上存在</a:t>
            </a:r>
            <a:r>
              <a:rPr lang="zh-CN" altLang="zh-CN" sz="2600" b="1" kern="100" dirty="0" smtClean="0">
                <a:latin typeface="Times New Roman"/>
                <a:cs typeface="Times New Roman"/>
              </a:rPr>
              <a:t>点</a:t>
            </a:r>
            <a:endParaRPr lang="en-US" altLang="zh-CN" sz="2600" b="1" kern="100" dirty="0" smtClean="0">
              <a:latin typeface="Times New Roman"/>
              <a:cs typeface="Times New Roman"/>
            </a:endParaRPr>
          </a:p>
          <a:p>
            <a:pPr marL="355600" indent="-355600" algn="just">
              <a:lnSpc>
                <a:spcPct val="150000"/>
              </a:lnSpc>
              <a:spcAft>
                <a:spcPts val="0"/>
              </a:spcAft>
              <a:tabLst>
                <a:tab pos="2430780" algn="l"/>
              </a:tabLst>
            </a:pPr>
            <a:endParaRPr lang="en-US" altLang="zh-CN" sz="2600" b="1" i="1" kern="100" dirty="0">
              <a:latin typeface="Times New Roman"/>
              <a:cs typeface="Times New Roman"/>
            </a:endParaRPr>
          </a:p>
          <a:p>
            <a:pPr marL="355600" indent="-355600" algn="just">
              <a:lnSpc>
                <a:spcPct val="150000"/>
              </a:lnSpc>
              <a:spcAft>
                <a:spcPts val="0"/>
              </a:spcAft>
              <a:tabLst>
                <a:tab pos="2430780" algn="l"/>
              </a:tabLst>
            </a:pPr>
            <a:r>
              <a:rPr lang="en-US" altLang="zh-CN" sz="2600" b="1" i="1" kern="100" dirty="0" smtClean="0">
                <a:latin typeface="Times New Roman"/>
                <a:cs typeface="Times New Roman"/>
              </a:rPr>
              <a:t>    </a:t>
            </a:r>
            <a:r>
              <a:rPr lang="en-US" altLang="zh-CN" sz="2600" b="1" i="1" kern="100" dirty="0" smtClean="0">
                <a:latin typeface="Times New Roman"/>
                <a:cs typeface="Courier New"/>
              </a:rPr>
              <a:t>P</a:t>
            </a:r>
            <a:r>
              <a:rPr lang="zh-CN" altLang="zh-CN" sz="2600" b="1" kern="100" dirty="0">
                <a:latin typeface="Times New Roman"/>
                <a:cs typeface="Times New Roman"/>
              </a:rPr>
              <a:t>到点</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的距离为</a:t>
            </a:r>
            <a:r>
              <a:rPr lang="en-US" altLang="zh-CN" sz="2600" b="1" kern="100" dirty="0">
                <a:latin typeface="Times New Roman"/>
                <a:cs typeface="Courier New"/>
              </a:rPr>
              <a:t>2</a:t>
            </a:r>
            <a:r>
              <a:rPr lang="zh-CN" altLang="zh-CN" sz="2600" b="1" kern="100" dirty="0">
                <a:latin typeface="Times New Roman"/>
                <a:cs typeface="Times New Roman"/>
              </a:rPr>
              <a:t>，则实数</a:t>
            </a:r>
            <a:r>
              <a:rPr lang="en-US" altLang="zh-CN" sz="2600" b="1" i="1" kern="100" dirty="0">
                <a:latin typeface="Times New Roman"/>
                <a:cs typeface="Courier New"/>
              </a:rPr>
              <a:t>a</a:t>
            </a:r>
            <a:r>
              <a:rPr lang="zh-CN" altLang="zh-CN" sz="2600" b="1" kern="100" dirty="0">
                <a:latin typeface="Times New Roman"/>
                <a:cs typeface="Times New Roman"/>
              </a:rPr>
              <a:t>的取值范围是</a:t>
            </a:r>
            <a:r>
              <a:rPr lang="en-US" altLang="zh-CN" sz="2600" b="1" kern="100" dirty="0" smtClean="0">
                <a:latin typeface="Times New Roman"/>
                <a:cs typeface="Courier New"/>
              </a:rPr>
              <a:t>____________________</a:t>
            </a:r>
            <a:r>
              <a:rPr lang="en-US" altLang="zh-CN" sz="2600" b="1" kern="100" dirty="0">
                <a:latin typeface="Times New Roman"/>
                <a:cs typeface="Courier New"/>
              </a:rPr>
              <a:t>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437714598"/>
              </p:ext>
            </p:extLst>
          </p:nvPr>
        </p:nvGraphicFramePr>
        <p:xfrm>
          <a:off x="7646289" y="1586935"/>
          <a:ext cx="3740727" cy="900545"/>
        </p:xfrm>
        <a:graphic>
          <a:graphicData uri="http://schemas.openxmlformats.org/presentationml/2006/ole">
            <mc:AlternateContent xmlns:mc="http://schemas.openxmlformats.org/markup-compatibility/2006">
              <mc:Choice xmlns:v="urn:schemas-microsoft-com:vml" Requires="v">
                <p:oleObj spid="_x0000_s43024" name="文档" r:id="rId8" imgW="4202673" imgH="1016819" progId="Word.Document.12">
                  <p:embed/>
                </p:oleObj>
              </mc:Choice>
              <mc:Fallback>
                <p:oleObj name="文档" r:id="rId8" imgW="4202673" imgH="1016819" progId="Word.Document.12">
                  <p:embed/>
                  <p:pic>
                    <p:nvPicPr>
                      <p:cNvPr id="0" name=""/>
                      <p:cNvPicPr/>
                      <p:nvPr/>
                    </p:nvPicPr>
                    <p:blipFill>
                      <a:blip r:embed="rId9"/>
                      <a:stretch>
                        <a:fillRect/>
                      </a:stretch>
                    </p:blipFill>
                    <p:spPr>
                      <a:xfrm>
                        <a:off x="7646289" y="1586935"/>
                        <a:ext cx="3740727" cy="900545"/>
                      </a:xfrm>
                      <a:prstGeom prst="rect">
                        <a:avLst/>
                      </a:prstGeom>
                    </p:spPr>
                  </p:pic>
                </p:oleObj>
              </mc:Fallback>
            </mc:AlternateContent>
          </a:graphicData>
        </a:graphic>
      </p:graphicFrame>
      <p:grpSp>
        <p:nvGrpSpPr>
          <p:cNvPr id="9" name="组合 8"/>
          <p:cNvGrpSpPr/>
          <p:nvPr/>
        </p:nvGrpSpPr>
        <p:grpSpPr>
          <a:xfrm>
            <a:off x="447675" y="2742946"/>
            <a:ext cx="11373168" cy="3494405"/>
            <a:chOff x="274955" y="2526919"/>
            <a:chExt cx="11373168" cy="3494405"/>
          </a:xfrm>
        </p:grpSpPr>
        <p:sp>
          <p:nvSpPr>
            <p:cNvPr id="10" name="圆角矩形 9"/>
            <p:cNvSpPr/>
            <p:nvPr>
              <p:custDataLst>
                <p:tags r:id="rId3"/>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5"/>
                </p:custDataLst>
              </p:nvPr>
            </p:nvPicPr>
            <p:blipFill>
              <a:blip r:embed="rId10"/>
              <a:stretch>
                <a:fillRect/>
              </a:stretch>
            </p:blipFill>
            <p:spPr>
              <a:xfrm>
                <a:off x="822960" y="2526919"/>
                <a:ext cx="433070" cy="201930"/>
              </a:xfrm>
              <a:prstGeom prst="rect">
                <a:avLst/>
              </a:prstGeom>
            </p:spPr>
          </p:pic>
        </p:grpSp>
      </p:grpSp>
      <p:sp>
        <p:nvSpPr>
          <p:cNvPr id="14" name="矩形 13"/>
          <p:cNvSpPr/>
          <p:nvPr/>
        </p:nvSpPr>
        <p:spPr>
          <a:xfrm>
            <a:off x="523063" y="3060607"/>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因为圆</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a</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7" name="矩形 16"/>
          <p:cNvSpPr/>
          <p:nvPr/>
        </p:nvSpPr>
        <p:spPr>
          <a:xfrm>
            <a:off x="536766" y="3714756"/>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，其圆心</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endParaRPr lang="zh-CN" altLang="zh-CN" sz="1050" kern="100" dirty="0">
              <a:effectLst/>
              <a:latin typeface="宋体"/>
              <a:cs typeface="Courier New"/>
            </a:endParaRPr>
          </a:p>
        </p:txBody>
      </p:sp>
      <p:sp>
        <p:nvSpPr>
          <p:cNvPr id="18" name="矩形 17"/>
          <p:cNvSpPr/>
          <p:nvPr/>
        </p:nvSpPr>
        <p:spPr>
          <a:xfrm>
            <a:off x="611809" y="4369435"/>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因为点</a:t>
            </a:r>
            <a:r>
              <a:rPr lang="en-US" altLang="zh-CN" sz="2600" b="1" i="1" kern="100" dirty="0">
                <a:latin typeface="Times New Roman"/>
                <a:ea typeface="宋体" pitchFamily="2" charset="-122"/>
                <a:cs typeface="Courier New"/>
              </a:rPr>
              <a:t>P</a:t>
            </a:r>
            <a:r>
              <a:rPr lang="zh-CN" altLang="zh-CN" sz="2600" b="1" kern="100" dirty="0">
                <a:latin typeface="Times New Roman"/>
                <a:ea typeface="宋体" pitchFamily="2" charset="-122"/>
                <a:cs typeface="Times New Roman"/>
              </a:rPr>
              <a:t>到点</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的距离为</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9" name="矩形 18"/>
          <p:cNvSpPr/>
          <p:nvPr/>
        </p:nvSpPr>
        <p:spPr>
          <a:xfrm>
            <a:off x="589944" y="4998466"/>
            <a:ext cx="1097796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a:t>
            </a:r>
            <a:r>
              <a:rPr lang="en-US" altLang="zh-CN" sz="2600" b="1" i="1" kern="100" dirty="0">
                <a:latin typeface="Times New Roman"/>
                <a:ea typeface="宋体" pitchFamily="2" charset="-122"/>
                <a:cs typeface="Courier New"/>
              </a:rPr>
              <a:t>P</a:t>
            </a:r>
            <a:r>
              <a:rPr lang="zh-CN" altLang="zh-CN" sz="2600" b="1" kern="100" dirty="0">
                <a:latin typeface="Times New Roman"/>
                <a:ea typeface="宋体" pitchFamily="2" charset="-122"/>
                <a:cs typeface="Times New Roman"/>
              </a:rPr>
              <a:t>点的轨迹为</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endParaRPr lang="zh-CN" altLang="zh-CN" sz="1050" kern="100" dirty="0">
              <a:effectLst/>
              <a:latin typeface="宋体"/>
              <a:cs typeface="Courier New"/>
            </a:endParaRPr>
          </a:p>
        </p:txBody>
      </p:sp>
      <p:sp>
        <p:nvSpPr>
          <p:cNvPr id="20" name="矩形 19"/>
          <p:cNvSpPr/>
          <p:nvPr/>
        </p:nvSpPr>
        <p:spPr>
          <a:xfrm>
            <a:off x="638175" y="5506472"/>
            <a:ext cx="1097796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a:t>
            </a:r>
            <a:r>
              <a:rPr lang="en-US" altLang="zh-CN" sz="2600" b="1" i="1" kern="100" dirty="0">
                <a:latin typeface="Times New Roman"/>
                <a:ea typeface="宋体" pitchFamily="2" charset="-122"/>
                <a:cs typeface="Courier New"/>
              </a:rPr>
              <a:t>P</a:t>
            </a:r>
            <a:r>
              <a:rPr lang="zh-CN" altLang="zh-CN" sz="2600" b="1" kern="100" dirty="0">
                <a:latin typeface="Times New Roman"/>
                <a:ea typeface="宋体" pitchFamily="2" charset="-122"/>
                <a:cs typeface="Times New Roman"/>
              </a:rPr>
              <a:t>又在</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上，</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linds(horizontal)">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linds(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blinds(horizontal)">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09575" y="404622"/>
            <a:ext cx="11373168" cy="3888486"/>
            <a:chOff x="274955" y="2526919"/>
            <a:chExt cx="11373168" cy="3888486"/>
          </a:xfrm>
        </p:grpSpPr>
        <p:sp>
          <p:nvSpPr>
            <p:cNvPr id="9" name="圆角矩形 8"/>
            <p:cNvSpPr/>
            <p:nvPr>
              <p:custDataLst>
                <p:tags r:id="rId2"/>
              </p:custDataLst>
            </p:nvPr>
          </p:nvSpPr>
          <p:spPr>
            <a:xfrm>
              <a:off x="274955" y="2639949"/>
              <a:ext cx="11373168" cy="37754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sp>
        <p:nvSpPr>
          <p:cNvPr id="13" name="矩形 12"/>
          <p:cNvSpPr/>
          <p:nvPr/>
        </p:nvSpPr>
        <p:spPr>
          <a:xfrm>
            <a:off x="484963" y="703233"/>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所以圆</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与圆</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有交点，</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611138123"/>
              </p:ext>
            </p:extLst>
          </p:nvPr>
        </p:nvGraphicFramePr>
        <p:xfrm>
          <a:off x="558800" y="1501775"/>
          <a:ext cx="11191875" cy="573088"/>
        </p:xfrm>
        <a:graphic>
          <a:graphicData uri="http://schemas.openxmlformats.org/presentationml/2006/ole">
            <mc:AlternateContent xmlns:mc="http://schemas.openxmlformats.org/markup-compatibility/2006">
              <mc:Choice xmlns:v="urn:schemas-microsoft-com:vml" Requires="v">
                <p:oleObj spid="_x0000_s44076"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558800" y="1501775"/>
                        <a:ext cx="11191875" cy="573088"/>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28660575"/>
              </p:ext>
            </p:extLst>
          </p:nvPr>
        </p:nvGraphicFramePr>
        <p:xfrm>
          <a:off x="568452" y="2171700"/>
          <a:ext cx="11201400" cy="952500"/>
        </p:xfrm>
        <a:graphic>
          <a:graphicData uri="http://schemas.openxmlformats.org/presentationml/2006/ole">
            <mc:AlternateContent xmlns:mc="http://schemas.openxmlformats.org/markup-compatibility/2006">
              <mc:Choice xmlns:v="urn:schemas-microsoft-com:vml" Requires="v">
                <p:oleObj spid="_x0000_s44077"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568452" y="2171700"/>
                        <a:ext cx="11201400" cy="9525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49894590"/>
              </p:ext>
            </p:extLst>
          </p:nvPr>
        </p:nvGraphicFramePr>
        <p:xfrm>
          <a:off x="574548" y="3105150"/>
          <a:ext cx="11201400" cy="952500"/>
        </p:xfrm>
        <a:graphic>
          <a:graphicData uri="http://schemas.openxmlformats.org/presentationml/2006/ole">
            <mc:AlternateContent xmlns:mc="http://schemas.openxmlformats.org/markup-compatibility/2006">
              <mc:Choice xmlns:v="urn:schemas-microsoft-com:vml" Requires="v">
                <p:oleObj spid="_x0000_s44078" name="Document" r:id="rId14" imgW="11497045" imgH="989162" progId="Word.Document.8">
                  <p:embed/>
                </p:oleObj>
              </mc:Choice>
              <mc:Fallback>
                <p:oleObj name="Document" r:id="rId14" imgW="11497045" imgH="989162" progId="Word.Document.8">
                  <p:embed/>
                  <p:pic>
                    <p:nvPicPr>
                      <p:cNvPr id="0" name=""/>
                      <p:cNvPicPr/>
                      <p:nvPr/>
                    </p:nvPicPr>
                    <p:blipFill>
                      <a:blip r:embed="rId15"/>
                      <a:stretch>
                        <a:fillRect/>
                      </a:stretch>
                    </p:blipFill>
                    <p:spPr>
                      <a:xfrm>
                        <a:off x="574548" y="3105150"/>
                        <a:ext cx="11201400" cy="9525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2023\课件\同步\2024（秋）数学 选择性必修 第一册 人教A版（新教材新标准）学生用书（鲁津京琼粤……）\封面\封面封底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5" y="-4919"/>
            <a:ext cx="12209490" cy="68678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1"/>
            </p:custDataLst>
          </p:nvPr>
        </p:nvSpPr>
        <p:spPr>
          <a:xfrm flipV="1">
            <a:off x="0" y="1929765"/>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
        <p:nvSpPr>
          <p:cNvPr id="12" name="矩形 11"/>
          <p:cNvSpPr/>
          <p:nvPr>
            <p:custDataLst>
              <p:tags r:id="rId2"/>
            </p:custDataLst>
          </p:nvPr>
        </p:nvSpPr>
        <p:spPr>
          <a:xfrm>
            <a:off x="1932305" y="2492375"/>
            <a:ext cx="1216660" cy="13544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创新设计字体-01"/>
          <p:cNvPicPr>
            <a:picLocks noChangeAspect="1"/>
          </p:cNvPicPr>
          <p:nvPr>
            <p:custDataLst>
              <p:tags r:id="rId3"/>
            </p:custDataLst>
          </p:nvPr>
        </p:nvPicPr>
        <p:blipFill>
          <a:blip r:embed="rId6">
            <a:lum bright="100000"/>
          </a:blip>
          <a:stretch>
            <a:fillRect/>
          </a:stretch>
        </p:blipFill>
        <p:spPr>
          <a:xfrm>
            <a:off x="1950403" y="2564765"/>
            <a:ext cx="1180465" cy="1209675"/>
          </a:xfrm>
          <a:prstGeom prst="rect">
            <a:avLst/>
          </a:prstGeom>
        </p:spPr>
      </p:pic>
      <p:sp>
        <p:nvSpPr>
          <p:cNvPr id="9" name="矩形 8"/>
          <p:cNvSpPr/>
          <p:nvPr/>
        </p:nvSpPr>
        <p:spPr>
          <a:xfrm>
            <a:off x="3211126" y="2494791"/>
            <a:ext cx="4648455" cy="582295"/>
          </a:xfrm>
          <a:prstGeom prst="rect">
            <a:avLst/>
          </a:prstGeom>
        </p:spPr>
        <p:txBody>
          <a:bodyPr wrap="square" lIns="91410" tIns="45704" rIns="91410" bIns="45704">
            <a:spAutoFit/>
          </a:bodyPr>
          <a:lstStyle/>
          <a:p>
            <a:pPr>
              <a:lnSpc>
                <a:spcPct val="100000"/>
              </a:lnSpc>
              <a:defRPr/>
            </a:pPr>
            <a:r>
              <a:rPr lang="zh-CN" altLang="en-US" sz="3200" b="1" dirty="0">
                <a:solidFill>
                  <a:schemeClr val="tx1">
                    <a:lumMod val="50000"/>
                    <a:lumOff val="50000"/>
                  </a:schemeClr>
                </a:solidFill>
                <a:latin typeface="微软雅黑" panose="020B0503020204020204" pitchFamily="34" charset="-122"/>
              </a:rPr>
              <a:t>本课结束</a:t>
            </a:r>
          </a:p>
        </p:txBody>
      </p:sp>
      <p:sp>
        <p:nvSpPr>
          <p:cNvPr id="10" name="标题 1"/>
          <p:cNvSpPr txBox="1"/>
          <p:nvPr/>
        </p:nvSpPr>
        <p:spPr>
          <a:xfrm>
            <a:off x="3206825" y="2929049"/>
            <a:ext cx="7465308" cy="913055"/>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tx1">
                    <a:lumMod val="75000"/>
                    <a:lumOff val="25000"/>
                  </a:schemeClr>
                </a:solidFill>
                <a:latin typeface="微软雅黑" panose="020B0503020204020204" pitchFamily="34" charset="-122"/>
              </a:rPr>
              <a:t>更多精彩内容请登录：</a:t>
            </a:r>
            <a:r>
              <a:rPr lang="en-US" altLang="zh-CN" sz="2700" b="1" dirty="0" smtClean="0">
                <a:solidFill>
                  <a:schemeClr val="tx1">
                    <a:lumMod val="75000"/>
                    <a:lumOff val="25000"/>
                  </a:schemeClr>
                </a:solidFill>
                <a:latin typeface="微软雅黑" panose="020B0503020204020204" pitchFamily="34" charset="-122"/>
              </a:rPr>
              <a:t>www.xinjiaoyu.com</a:t>
            </a: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35">
                                          <p:stCondLst>
                                            <p:cond delay="0"/>
                                          </p:stCondLst>
                                        </p:cTn>
                                        <p:tgtEl>
                                          <p:spTgt spid="10"/>
                                        </p:tgtEl>
                                      </p:cBhvr>
                                    </p:animEffect>
                                    <p:anim calcmode="lin" valueType="num">
                                      <p:cBhvr>
                                        <p:cTn id="8"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3" dur="20">
                                          <p:stCondLst>
                                            <p:cond delay="487"/>
                                          </p:stCondLst>
                                        </p:cTn>
                                        <p:tgtEl>
                                          <p:spTgt spid="10"/>
                                        </p:tgtEl>
                                      </p:cBhvr>
                                      <p:to x="100000" y="60000"/>
                                    </p:animScale>
                                    <p:animScale>
                                      <p:cBhvr>
                                        <p:cTn id="14" dur="124" decel="50000">
                                          <p:stCondLst>
                                            <p:cond delay="507"/>
                                          </p:stCondLst>
                                        </p:cTn>
                                        <p:tgtEl>
                                          <p:spTgt spid="10"/>
                                        </p:tgtEl>
                                      </p:cBhvr>
                                      <p:to x="100000" y="100000"/>
                                    </p:animScale>
                                    <p:animScale>
                                      <p:cBhvr>
                                        <p:cTn id="15" dur="20">
                                          <p:stCondLst>
                                            <p:cond delay="984"/>
                                          </p:stCondLst>
                                        </p:cTn>
                                        <p:tgtEl>
                                          <p:spTgt spid="10"/>
                                        </p:tgtEl>
                                      </p:cBhvr>
                                      <p:to x="100000" y="80000"/>
                                    </p:animScale>
                                    <p:animScale>
                                      <p:cBhvr>
                                        <p:cTn id="16" dur="124" decel="50000">
                                          <p:stCondLst>
                                            <p:cond delay="1004"/>
                                          </p:stCondLst>
                                        </p:cTn>
                                        <p:tgtEl>
                                          <p:spTgt spid="10"/>
                                        </p:tgtEl>
                                      </p:cBhvr>
                                      <p:to x="100000" y="100000"/>
                                    </p:animScale>
                                    <p:animScale>
                                      <p:cBhvr>
                                        <p:cTn id="17" dur="20">
                                          <p:stCondLst>
                                            <p:cond delay="1231"/>
                                          </p:stCondLst>
                                        </p:cTn>
                                        <p:tgtEl>
                                          <p:spTgt spid="10"/>
                                        </p:tgtEl>
                                      </p:cBhvr>
                                      <p:to x="100000" y="90000"/>
                                    </p:animScale>
                                    <p:animScale>
                                      <p:cBhvr>
                                        <p:cTn id="18" dur="124" decel="50000">
                                          <p:stCondLst>
                                            <p:cond delay="1251"/>
                                          </p:stCondLst>
                                        </p:cTn>
                                        <p:tgtEl>
                                          <p:spTgt spid="10"/>
                                        </p:tgtEl>
                                      </p:cBhvr>
                                      <p:to x="100000" y="100000"/>
                                    </p:animScale>
                                    <p:animScale>
                                      <p:cBhvr>
                                        <p:cTn id="19" dur="20">
                                          <p:stCondLst>
                                            <p:cond delay="1356"/>
                                          </p:stCondLst>
                                        </p:cTn>
                                        <p:tgtEl>
                                          <p:spTgt spid="10"/>
                                        </p:tgtEl>
                                      </p:cBhvr>
                                      <p:to x="100000" y="95000"/>
                                    </p:animScale>
                                    <p:animScale>
                                      <p:cBhvr>
                                        <p:cTn id="20" dur="124" decel="50000">
                                          <p:stCondLst>
                                            <p:cond delay="1376"/>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2817" y="366522"/>
            <a:ext cx="11769863" cy="1892826"/>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dirty="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2</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能否通过一些数量关系判断两圆的位置关系？</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solidFill>
                  <a:srgbClr val="0000FF"/>
                </a:solidFill>
                <a:latin typeface="Times New Roman"/>
                <a:ea typeface="黑体"/>
                <a:cs typeface="Times New Roman"/>
              </a:rPr>
              <a:t>	</a:t>
            </a:r>
            <a:r>
              <a:rPr lang="zh-CN" altLang="zh-CN" sz="2600" b="1" kern="100" dirty="0" smtClean="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可以用公共点的个数，但相切、相离时不够准确；</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ea typeface="宋体" pitchFamily="2" charset="-122"/>
                <a:cs typeface="Times New Roman"/>
              </a:rPr>
              <a:t>	</a:t>
            </a:r>
            <a:r>
              <a:rPr lang="zh-CN" altLang="zh-CN" sz="2600" b="1" kern="100" dirty="0" smtClean="0">
                <a:latin typeface="Times New Roman"/>
                <a:ea typeface="宋体" pitchFamily="2" charset="-122"/>
                <a:cs typeface="Times New Roman"/>
              </a:rPr>
              <a:t>可以</a:t>
            </a:r>
            <a:r>
              <a:rPr lang="zh-CN" altLang="zh-CN" sz="2600" b="1" kern="100" dirty="0">
                <a:latin typeface="Times New Roman"/>
                <a:ea typeface="宋体" pitchFamily="2" charset="-122"/>
                <a:cs typeface="Times New Roman"/>
              </a:rPr>
              <a:t>用两圆的圆心距与两圆半径之间的关系判断，比较准确区分</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种位置关系</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3357382170"/>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blinds(horizontal)">
                                      <p:cBhvr>
                                        <p:cTn id="10"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1"/>
            </p:custDataLst>
          </p:nvPr>
        </p:nvSpPr>
        <p:spPr>
          <a:xfrm>
            <a:off x="0" y="0"/>
            <a:ext cx="12189600" cy="6535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73673" y="678718"/>
            <a:ext cx="11537950" cy="1198854"/>
          </a:xfrm>
          <a:prstGeom prst="rect">
            <a:avLst/>
          </a:prstGeom>
        </p:spPr>
        <p:txBody>
          <a:bodyPr>
            <a:spAutoFit/>
          </a:bodyPr>
          <a:lstStyle/>
          <a:p>
            <a:pPr marL="355600" indent="-355600" algn="just">
              <a:lnSpc>
                <a:spcPct val="150000"/>
              </a:lnSpc>
              <a:spcAft>
                <a:spcPts val="0"/>
              </a:spcAft>
              <a:tabLst>
                <a:tab pos="2430780" algn="l"/>
              </a:tabLst>
            </a:pPr>
            <a:r>
              <a:rPr lang="en-US" altLang="zh-CN" sz="2600" b="1" kern="100">
                <a:latin typeface="Times New Roman"/>
                <a:ea typeface="宋体"/>
              </a:rPr>
              <a:t>1.</a:t>
            </a:r>
            <a:r>
              <a:rPr lang="zh-CN" altLang="zh-CN" sz="2600" b="1" kern="100" dirty="0">
                <a:latin typeface="Times New Roman"/>
                <a:ea typeface="宋体"/>
                <a:cs typeface="Times New Roman"/>
              </a:rPr>
              <a:t>几何法：若两圆的半径分别为</a:t>
            </a:r>
            <a:r>
              <a:rPr lang="en-US" altLang="zh-CN" sz="2600" b="1" i="1" kern="100" dirty="0">
                <a:latin typeface="Times New Roman"/>
                <a:ea typeface="宋体"/>
              </a:rPr>
              <a:t>r</a:t>
            </a:r>
            <a:r>
              <a:rPr lang="en-US" altLang="zh-CN" sz="2600" b="1" kern="100" baseline="-25000" dirty="0">
                <a:latin typeface="Times New Roman"/>
                <a:ea typeface="宋体"/>
              </a:rPr>
              <a:t>1</a:t>
            </a:r>
            <a:r>
              <a:rPr lang="zh-CN" altLang="zh-CN" sz="2600" b="1" kern="100" dirty="0">
                <a:latin typeface="Times New Roman"/>
                <a:ea typeface="宋体"/>
                <a:cs typeface="Times New Roman"/>
              </a:rPr>
              <a:t>，</a:t>
            </a:r>
            <a:r>
              <a:rPr lang="en-US" altLang="zh-CN" sz="2600" b="1" i="1" kern="100" dirty="0">
                <a:latin typeface="Times New Roman"/>
                <a:ea typeface="宋体"/>
              </a:rPr>
              <a:t>r</a:t>
            </a:r>
            <a:r>
              <a:rPr lang="en-US" altLang="zh-CN" sz="2600" b="1" kern="100" baseline="-25000" dirty="0">
                <a:latin typeface="Times New Roman"/>
                <a:ea typeface="宋体"/>
              </a:rPr>
              <a:t>2</a:t>
            </a:r>
            <a:r>
              <a:rPr lang="en-US" altLang="zh-CN" sz="2600" b="1" kern="100" dirty="0">
                <a:latin typeface="Times New Roman"/>
                <a:ea typeface="宋体"/>
              </a:rPr>
              <a:t>(</a:t>
            </a:r>
            <a:r>
              <a:rPr lang="en-US" altLang="zh-CN" sz="2600" b="1" i="1" kern="100" dirty="0">
                <a:latin typeface="Times New Roman"/>
                <a:ea typeface="宋体"/>
              </a:rPr>
              <a:t>r</a:t>
            </a:r>
            <a:r>
              <a:rPr lang="en-US" altLang="zh-CN" sz="2600" b="1" kern="100" baseline="-25000" dirty="0">
                <a:latin typeface="Times New Roman"/>
                <a:ea typeface="宋体"/>
              </a:rPr>
              <a:t>2</a:t>
            </a:r>
            <a:r>
              <a:rPr lang="zh-CN" altLang="zh-CN" sz="2600" b="1" kern="100" dirty="0">
                <a:latin typeface="Times New Roman"/>
                <a:ea typeface="宋体"/>
                <a:cs typeface="Times New Roman"/>
              </a:rPr>
              <a:t>＞</a:t>
            </a:r>
            <a:r>
              <a:rPr lang="en-US" altLang="zh-CN" sz="2600" b="1" i="1" kern="100" dirty="0">
                <a:latin typeface="Times New Roman"/>
                <a:ea typeface="宋体"/>
              </a:rPr>
              <a:t>r</a:t>
            </a:r>
            <a:r>
              <a:rPr lang="en-US" altLang="zh-CN" sz="2600" b="1" kern="100" baseline="-25000" dirty="0">
                <a:latin typeface="Times New Roman"/>
                <a:ea typeface="宋体"/>
              </a:rPr>
              <a:t>1</a:t>
            </a:r>
            <a:r>
              <a:rPr lang="en-US" altLang="zh-CN" sz="2600" b="1" kern="100" dirty="0">
                <a:latin typeface="Times New Roman"/>
                <a:ea typeface="宋体"/>
              </a:rPr>
              <a:t>)</a:t>
            </a:r>
            <a:r>
              <a:rPr lang="zh-CN" altLang="zh-CN" sz="2600" b="1" kern="100" dirty="0">
                <a:latin typeface="Times New Roman"/>
                <a:ea typeface="宋体"/>
                <a:cs typeface="Times New Roman"/>
              </a:rPr>
              <a:t>，两圆连心线的长为</a:t>
            </a:r>
            <a:r>
              <a:rPr lang="en-US" altLang="zh-CN" sz="2600" b="1" i="1" kern="100" dirty="0">
                <a:latin typeface="Times New Roman"/>
                <a:ea typeface="宋体"/>
              </a:rPr>
              <a:t>d</a:t>
            </a:r>
            <a:r>
              <a:rPr lang="zh-CN" altLang="zh-CN" sz="2600" b="1" kern="100" dirty="0">
                <a:latin typeface="Times New Roman"/>
                <a:ea typeface="宋体"/>
                <a:cs typeface="Times New Roman"/>
              </a:rPr>
              <a:t>，则两圆的位置关系的判断方法如下：</a:t>
            </a:r>
            <a:endParaRPr lang="zh-CN" altLang="zh-CN" sz="1050" kern="100" dirty="0">
              <a:latin typeface="宋体" panose="02010600030101010101" pitchFamily="2" charset="-122"/>
              <a:cs typeface="Courier New" panose="02070309020205020404"/>
            </a:endParaRPr>
          </a:p>
        </p:txBody>
      </p:sp>
      <p:sp>
        <p:nvSpPr>
          <p:cNvPr id="4" name="更多2018年PPT下载：http://www.ppt20.com/u/739134/"/>
          <p:cNvSpPr>
            <a:spLocks noChangeArrowheads="1"/>
          </p:cNvSpPr>
          <p:nvPr/>
        </p:nvSpPr>
        <p:spPr bwMode="auto">
          <a:xfrm>
            <a:off x="263271" y="65769"/>
            <a:ext cx="25209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知识梳理</a:t>
            </a:r>
          </a:p>
        </p:txBody>
      </p:sp>
      <p:graphicFrame>
        <p:nvGraphicFramePr>
          <p:cNvPr id="2" name="表格 1"/>
          <p:cNvGraphicFramePr>
            <a:graphicFrameLocks noGrp="1"/>
          </p:cNvGraphicFramePr>
          <p:nvPr>
            <p:extLst>
              <p:ext uri="{D42A27DB-BD31-4B8C-83A1-F6EECF244321}">
                <p14:modId xmlns:p14="http://schemas.microsoft.com/office/powerpoint/2010/main" val="3010952245"/>
              </p:ext>
            </p:extLst>
          </p:nvPr>
        </p:nvGraphicFramePr>
        <p:xfrm>
          <a:off x="609600" y="1980120"/>
          <a:ext cx="11319129" cy="4523486"/>
        </p:xfrm>
        <a:graphic>
          <a:graphicData uri="http://schemas.openxmlformats.org/drawingml/2006/table">
            <a:tbl>
              <a:tblPr/>
              <a:tblGrid>
                <a:gridCol w="1828800"/>
                <a:gridCol w="1828800"/>
                <a:gridCol w="1828800"/>
                <a:gridCol w="2376297"/>
                <a:gridCol w="1728216"/>
                <a:gridCol w="1728216"/>
              </a:tblGrid>
              <a:tr h="0">
                <a:tc>
                  <a:txBody>
                    <a:bodyPr/>
                    <a:lstStyle/>
                    <a:p>
                      <a:pPr algn="ctr">
                        <a:lnSpc>
                          <a:spcPct val="150000"/>
                        </a:lnSpc>
                        <a:spcAft>
                          <a:spcPts val="0"/>
                        </a:spcAft>
                        <a:tabLst>
                          <a:tab pos="2430780" algn="l"/>
                        </a:tabLst>
                      </a:pPr>
                      <a:r>
                        <a:rPr lang="zh-CN" sz="2600" b="1" kern="100" dirty="0">
                          <a:effectLst/>
                          <a:latin typeface="Times New Roman"/>
                          <a:cs typeface="Times New Roman"/>
                        </a:rPr>
                        <a:t>位置关系</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b="1" kern="100">
                          <a:effectLst/>
                          <a:latin typeface="Times New Roman"/>
                          <a:cs typeface="Times New Roman"/>
                        </a:rPr>
                        <a:t>外离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b="1" kern="100">
                          <a:effectLst/>
                          <a:latin typeface="Times New Roman"/>
                          <a:cs typeface="Times New Roman"/>
                        </a:rPr>
                        <a:t>内含</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b="1" kern="100" dirty="0">
                          <a:effectLst/>
                          <a:latin typeface="Times New Roman"/>
                          <a:cs typeface="Times New Roman"/>
                        </a:rPr>
                        <a:t>相交</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b="1" kern="100">
                          <a:effectLst/>
                          <a:latin typeface="Times New Roman"/>
                          <a:cs typeface="Times New Roman"/>
                        </a:rPr>
                        <a:t>内切</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lang="zh-CN" sz="2600" b="1" kern="100">
                          <a:effectLst/>
                          <a:latin typeface="Times New Roman"/>
                          <a:cs typeface="Times New Roman"/>
                        </a:rPr>
                        <a:t>外切</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008886">
                <a:tc>
                  <a:txBody>
                    <a:bodyPr/>
                    <a:lstStyle/>
                    <a:p>
                      <a:pPr algn="ctr">
                        <a:lnSpc>
                          <a:spcPct val="150000"/>
                        </a:lnSpc>
                        <a:spcAft>
                          <a:spcPts val="0"/>
                        </a:spcAft>
                        <a:tabLst>
                          <a:tab pos="2430780" algn="l"/>
                        </a:tabLst>
                      </a:pPr>
                      <a:r>
                        <a:rPr lang="zh-CN" sz="2600" b="1" kern="100">
                          <a:effectLst/>
                          <a:latin typeface="Times New Roman"/>
                          <a:cs typeface="Times New Roman"/>
                        </a:rPr>
                        <a:t>圆心距</a:t>
                      </a:r>
                      <a:endParaRPr lang="zh-CN" sz="1050" kern="100">
                        <a:effectLst/>
                        <a:latin typeface="宋体"/>
                        <a:cs typeface="Courier New"/>
                      </a:endParaRPr>
                    </a:p>
                    <a:p>
                      <a:pPr algn="ctr">
                        <a:lnSpc>
                          <a:spcPct val="150000"/>
                        </a:lnSpc>
                        <a:spcAft>
                          <a:spcPts val="0"/>
                        </a:spcAft>
                        <a:tabLst>
                          <a:tab pos="2430780" algn="l"/>
                        </a:tabLst>
                      </a:pPr>
                      <a:r>
                        <a:rPr lang="zh-CN" sz="2600" b="1" kern="100">
                          <a:effectLst/>
                          <a:latin typeface="Times New Roman"/>
                          <a:cs typeface="Times New Roman"/>
                        </a:rPr>
                        <a:t>与半径</a:t>
                      </a:r>
                      <a:endParaRPr lang="zh-CN" sz="1050" kern="100">
                        <a:effectLst/>
                        <a:latin typeface="宋体"/>
                        <a:cs typeface="Courier New"/>
                      </a:endParaRPr>
                    </a:p>
                    <a:p>
                      <a:pPr algn="ctr">
                        <a:lnSpc>
                          <a:spcPct val="150000"/>
                        </a:lnSpc>
                        <a:spcAft>
                          <a:spcPts val="0"/>
                        </a:spcAft>
                        <a:tabLst>
                          <a:tab pos="2430780" algn="l"/>
                        </a:tabLst>
                      </a:pPr>
                      <a:r>
                        <a:rPr lang="zh-CN" sz="2600" b="1" kern="100">
                          <a:effectLst/>
                          <a:latin typeface="Times New Roman"/>
                          <a:cs typeface="Times New Roman"/>
                        </a:rPr>
                        <a:t>的关系</a:t>
                      </a: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kumimoji="0" lang="en-US" altLang="zh-CN" sz="2600" i="0" u="none" kern="100" baseline="0" dirty="0" smtClean="0">
                          <a:effectLst/>
                          <a:latin typeface="Times New Roman"/>
                          <a:ea typeface="宋体"/>
                          <a:cs typeface="Courier New"/>
                          <a:sym typeface="Times New Roman"/>
                        </a:rPr>
                        <a:t>_________</a:t>
                      </a:r>
                      <a:endParaRPr kumimoji="0" lang="zh-CN" sz="2600" i="0" u="none" kern="100" baseline="0" dirty="0">
                        <a:effectLst/>
                        <a:latin typeface="Times New Roman"/>
                        <a:ea typeface="宋体"/>
                        <a:cs typeface="Courier New"/>
                        <a:sym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kumimoji="0" lang="en-US" altLang="zh-CN" sz="2600" i="0" u="none" kern="100" baseline="0" dirty="0" smtClean="0">
                          <a:effectLst/>
                          <a:latin typeface="Times New Roman"/>
                          <a:ea typeface="宋体"/>
                          <a:cs typeface="Courier New"/>
                          <a:sym typeface="Times New Roman"/>
                        </a:rPr>
                        <a:t>__________</a:t>
                      </a:r>
                      <a:endParaRPr kumimoji="0" lang="zh-CN" sz="2600" i="0" u="none" kern="100" baseline="0" dirty="0">
                        <a:effectLst/>
                        <a:latin typeface="Times New Roman"/>
                        <a:ea typeface="宋体"/>
                        <a:cs typeface="Courier New"/>
                        <a:sym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kumimoji="0" lang="en-US" altLang="zh-CN" sz="2600" i="0" u="none" kern="100" baseline="0" dirty="0" smtClean="0">
                          <a:effectLst/>
                          <a:latin typeface="Times New Roman"/>
                          <a:ea typeface="宋体"/>
                          <a:cs typeface="Courier New"/>
                          <a:sym typeface="Times New Roman"/>
                        </a:rPr>
                        <a:t>_____________</a:t>
                      </a:r>
                      <a:endParaRPr kumimoji="0" lang="zh-CN" sz="2600" i="0" u="none" kern="100" baseline="0" dirty="0">
                        <a:effectLst/>
                        <a:latin typeface="Times New Roman"/>
                        <a:ea typeface="宋体"/>
                        <a:cs typeface="Courier New"/>
                        <a:sym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kumimoji="0" lang="en-US" altLang="zh-CN" sz="2600" i="0" u="none" kern="100" baseline="0" dirty="0" smtClean="0">
                          <a:effectLst/>
                          <a:latin typeface="Times New Roman"/>
                          <a:ea typeface="宋体"/>
                          <a:cs typeface="Courier New"/>
                          <a:sym typeface="Times New Roman"/>
                        </a:rPr>
                        <a:t>________</a:t>
                      </a:r>
                      <a:endParaRPr kumimoji="0" lang="zh-CN" sz="2600" i="0" u="none" kern="100" baseline="0" dirty="0">
                        <a:effectLst/>
                        <a:latin typeface="Times New Roman"/>
                        <a:ea typeface="宋体"/>
                        <a:cs typeface="Courier New"/>
                        <a:sym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r>
                        <a:rPr kumimoji="0" lang="en-US" altLang="zh-CN" sz="2600" i="0" u="none" kern="100" baseline="0" dirty="0" smtClean="0">
                          <a:effectLst/>
                          <a:latin typeface="Times New Roman"/>
                          <a:ea typeface="宋体"/>
                          <a:cs typeface="Courier New"/>
                          <a:sym typeface="Times New Roman"/>
                        </a:rPr>
                        <a:t>_________</a:t>
                      </a:r>
                      <a:endParaRPr kumimoji="0" lang="zh-CN" sz="2600" i="0" u="none" kern="100" baseline="0" dirty="0">
                        <a:effectLst/>
                        <a:latin typeface="Times New Roman"/>
                        <a:ea typeface="宋体"/>
                        <a:cs typeface="Courier New"/>
                        <a:sym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23340">
                <a:tc>
                  <a:txBody>
                    <a:bodyPr/>
                    <a:lstStyle/>
                    <a:p>
                      <a:pPr algn="ctr">
                        <a:lnSpc>
                          <a:spcPct val="150000"/>
                        </a:lnSpc>
                        <a:spcAft>
                          <a:spcPts val="0"/>
                        </a:spcAft>
                        <a:tabLst>
                          <a:tab pos="2430780" algn="l"/>
                        </a:tabLst>
                      </a:pPr>
                      <a:r>
                        <a:rPr lang="zh-CN" sz="2600" b="1" kern="100" dirty="0">
                          <a:effectLst/>
                          <a:latin typeface="Times New Roman"/>
                          <a:cs typeface="Times New Roman"/>
                        </a:rPr>
                        <a:t>图示</a:t>
                      </a: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en-US" altLang="zh-CN" sz="1050" kern="100" dirty="0" smtClean="0">
                        <a:effectLst/>
                        <a:latin typeface="宋体"/>
                        <a:cs typeface="Courier New"/>
                      </a:endParaRPr>
                    </a:p>
                    <a:p>
                      <a:pPr algn="ctr">
                        <a:lnSpc>
                          <a:spcPct val="150000"/>
                        </a:lnSpc>
                        <a:spcAft>
                          <a:spcPts val="0"/>
                        </a:spcAft>
                        <a:tabLst>
                          <a:tab pos="2430780" algn="l"/>
                        </a:tabLst>
                      </a:pP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endParaRPr lang="zh-CN" sz="1050" kern="10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tabLst>
                          <a:tab pos="2430780" algn="l"/>
                        </a:tabLst>
                      </a:pPr>
                      <a:endParaRPr lang="zh-CN" sz="1050" kern="100" dirty="0">
                        <a:effectLst/>
                        <a:latin typeface="宋体"/>
                        <a:cs typeface="Courier New"/>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3078" name="Picture 6" descr="B5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2850" y="5068316"/>
            <a:ext cx="1499207" cy="919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Picture 7" descr="B5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7353" y="5137050"/>
            <a:ext cx="956593" cy="101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Picture 8" descr="B5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7934" y="5068795"/>
            <a:ext cx="1430409" cy="10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1" name="Picture 9" descr="B5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57937" y="5035910"/>
            <a:ext cx="1024850" cy="111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 name="Picture 10" descr="B51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99411" y="5147356"/>
            <a:ext cx="1231152" cy="83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2639568" y="3292411"/>
            <a:ext cx="1358064" cy="492443"/>
          </a:xfrm>
          <a:prstGeom prst="rect">
            <a:avLst/>
          </a:prstGeom>
        </p:spPr>
        <p:txBody>
          <a:bodyPr wrap="none">
            <a:spAutoFit/>
          </a:bodyPr>
          <a:lstStyle/>
          <a:p>
            <a:r>
              <a:rPr lang="en-US" altLang="zh-CN" sz="2600" b="1" i="1" kern="100" dirty="0">
                <a:solidFill>
                  <a:srgbClr val="C00000"/>
                </a:solidFill>
                <a:latin typeface="Times New Roman"/>
                <a:ea typeface="宋体"/>
                <a:cs typeface="Courier New"/>
                <a:sym typeface="Times New Roman"/>
              </a:rPr>
              <a:t>d</a:t>
            </a:r>
            <a:r>
              <a:rPr lang="en-US" altLang="zh-CN" sz="2600" b="1" kern="100" dirty="0">
                <a:solidFill>
                  <a:srgbClr val="C00000"/>
                </a:solidFill>
                <a:latin typeface="Times New Roman"/>
                <a:ea typeface="宋体"/>
                <a:cs typeface="Courier New"/>
                <a:sym typeface="Times New Roman"/>
              </a:rPr>
              <a:t>&gt;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1</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2</a:t>
            </a:r>
            <a:endParaRPr lang="zh-CN" altLang="en-US" sz="2600" dirty="0">
              <a:solidFill>
                <a:srgbClr val="C00000"/>
              </a:solidFill>
              <a:latin typeface="Times New Roman"/>
              <a:ea typeface="宋体"/>
              <a:sym typeface="Times New Roman"/>
            </a:endParaRPr>
          </a:p>
        </p:txBody>
      </p:sp>
      <p:sp>
        <p:nvSpPr>
          <p:cNvPr id="5" name="矩形 4"/>
          <p:cNvSpPr/>
          <p:nvPr/>
        </p:nvSpPr>
        <p:spPr>
          <a:xfrm>
            <a:off x="4509209" y="3317684"/>
            <a:ext cx="1358064" cy="492443"/>
          </a:xfrm>
          <a:prstGeom prst="rect">
            <a:avLst/>
          </a:prstGeom>
        </p:spPr>
        <p:txBody>
          <a:bodyPr wrap="none">
            <a:spAutoFit/>
          </a:bodyPr>
          <a:lstStyle/>
          <a:p>
            <a:r>
              <a:rPr lang="en-US" altLang="zh-CN" sz="2600" b="1" i="1" kern="100" dirty="0">
                <a:solidFill>
                  <a:srgbClr val="C00000"/>
                </a:solidFill>
                <a:latin typeface="Times New Roman"/>
                <a:ea typeface="宋体"/>
                <a:cs typeface="Courier New"/>
                <a:sym typeface="Times New Roman"/>
              </a:rPr>
              <a:t>d</a:t>
            </a:r>
            <a:r>
              <a:rPr lang="en-US" altLang="zh-CN" sz="2600" b="1" kern="100" dirty="0">
                <a:solidFill>
                  <a:srgbClr val="C00000"/>
                </a:solidFill>
                <a:latin typeface="Times New Roman"/>
                <a:ea typeface="宋体"/>
                <a:cs typeface="Courier New"/>
                <a:sym typeface="Times New Roman"/>
              </a:rPr>
              <a:t>&lt;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1</a:t>
            </a:r>
            <a:endParaRPr lang="zh-CN" altLang="en-US" sz="2600" dirty="0">
              <a:solidFill>
                <a:srgbClr val="C00000"/>
              </a:solidFill>
              <a:latin typeface="Times New Roman"/>
              <a:ea typeface="宋体"/>
              <a:sym typeface="Times New Roman"/>
            </a:endParaRPr>
          </a:p>
        </p:txBody>
      </p:sp>
      <p:sp>
        <p:nvSpPr>
          <p:cNvPr id="6" name="矩形 5"/>
          <p:cNvSpPr/>
          <p:nvPr/>
        </p:nvSpPr>
        <p:spPr>
          <a:xfrm>
            <a:off x="6096000" y="3276600"/>
            <a:ext cx="2364750" cy="492443"/>
          </a:xfrm>
          <a:prstGeom prst="rect">
            <a:avLst/>
          </a:prstGeom>
        </p:spPr>
        <p:txBody>
          <a:bodyPr wrap="none">
            <a:spAutoFit/>
          </a:bodyPr>
          <a:lstStyle/>
          <a:p>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1</a:t>
            </a:r>
            <a:r>
              <a:rPr lang="en-US" altLang="zh-CN" sz="2600" b="1" kern="100" dirty="0">
                <a:solidFill>
                  <a:srgbClr val="C00000"/>
                </a:solidFill>
                <a:latin typeface="Times New Roman"/>
                <a:ea typeface="宋体"/>
                <a:cs typeface="Courier New"/>
                <a:sym typeface="Times New Roman"/>
              </a:rPr>
              <a:t>&lt;</a:t>
            </a:r>
            <a:r>
              <a:rPr lang="en-US" altLang="zh-CN" sz="2600" b="1" i="1" kern="100" dirty="0">
                <a:solidFill>
                  <a:srgbClr val="C00000"/>
                </a:solidFill>
                <a:latin typeface="Times New Roman"/>
                <a:ea typeface="宋体"/>
                <a:cs typeface="Courier New"/>
                <a:sym typeface="Times New Roman"/>
              </a:rPr>
              <a:t>d</a:t>
            </a:r>
            <a:r>
              <a:rPr lang="en-US" altLang="zh-CN" sz="2600" b="1" kern="100" dirty="0">
                <a:solidFill>
                  <a:srgbClr val="C00000"/>
                </a:solidFill>
                <a:latin typeface="Times New Roman"/>
                <a:ea typeface="宋体"/>
                <a:cs typeface="Courier New"/>
                <a:sym typeface="Times New Roman"/>
              </a:rPr>
              <a:t>&lt;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1</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2</a:t>
            </a:r>
            <a:endParaRPr lang="zh-CN" altLang="en-US" sz="2600" dirty="0">
              <a:solidFill>
                <a:srgbClr val="C00000"/>
              </a:solidFill>
              <a:latin typeface="Times New Roman"/>
              <a:ea typeface="宋体"/>
              <a:sym typeface="Times New Roman"/>
            </a:endParaRPr>
          </a:p>
        </p:txBody>
      </p:sp>
      <p:sp>
        <p:nvSpPr>
          <p:cNvPr id="7" name="矩形 6"/>
          <p:cNvSpPr/>
          <p:nvPr/>
        </p:nvSpPr>
        <p:spPr>
          <a:xfrm>
            <a:off x="8621979" y="3292411"/>
            <a:ext cx="1502334" cy="492443"/>
          </a:xfrm>
          <a:prstGeom prst="rect">
            <a:avLst/>
          </a:prstGeom>
        </p:spPr>
        <p:txBody>
          <a:bodyPr wrap="none">
            <a:spAutoFit/>
          </a:bodyPr>
          <a:lstStyle/>
          <a:p>
            <a:r>
              <a:rPr lang="en-US" altLang="zh-CN" sz="2600" b="1" i="1" kern="100" dirty="0">
                <a:solidFill>
                  <a:srgbClr val="C00000"/>
                </a:solidFill>
                <a:latin typeface="Times New Roman"/>
                <a:ea typeface="宋体"/>
                <a:cs typeface="Courier New"/>
                <a:sym typeface="Times New Roman"/>
              </a:rPr>
              <a:t>d</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2</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1</a:t>
            </a:r>
            <a:endParaRPr lang="zh-CN" altLang="en-US" sz="2600" dirty="0">
              <a:solidFill>
                <a:srgbClr val="C00000"/>
              </a:solidFill>
              <a:latin typeface="Times New Roman"/>
              <a:ea typeface="宋体"/>
              <a:sym typeface="Times New Roman"/>
            </a:endParaRPr>
          </a:p>
        </p:txBody>
      </p:sp>
      <p:sp>
        <p:nvSpPr>
          <p:cNvPr id="8" name="矩形 7"/>
          <p:cNvSpPr/>
          <p:nvPr/>
        </p:nvSpPr>
        <p:spPr>
          <a:xfrm>
            <a:off x="10337495" y="3317811"/>
            <a:ext cx="1502334" cy="492443"/>
          </a:xfrm>
          <a:prstGeom prst="rect">
            <a:avLst/>
          </a:prstGeom>
        </p:spPr>
        <p:txBody>
          <a:bodyPr wrap="none">
            <a:spAutoFit/>
          </a:bodyPr>
          <a:lstStyle/>
          <a:p>
            <a:r>
              <a:rPr lang="en-US" altLang="zh-CN" sz="2600" b="1" i="1" kern="100">
                <a:solidFill>
                  <a:srgbClr val="C00000"/>
                </a:solidFill>
                <a:latin typeface="Times New Roman"/>
                <a:ea typeface="宋体"/>
                <a:cs typeface="Courier New"/>
                <a:sym typeface="Times New Roman"/>
              </a:rPr>
              <a:t>d</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1</a:t>
            </a:r>
            <a:r>
              <a:rPr lang="zh-CN" altLang="zh-CN" sz="2600" b="1" kern="100" dirty="0">
                <a:solidFill>
                  <a:srgbClr val="C00000"/>
                </a:solidFill>
                <a:latin typeface="Times New Roman"/>
                <a:ea typeface="宋体"/>
                <a:cs typeface="Times New Roman"/>
                <a:sym typeface="Times New Roman"/>
              </a:rPr>
              <a:t>＋</a:t>
            </a:r>
            <a:r>
              <a:rPr lang="en-US" altLang="zh-CN" sz="2600" b="1" i="1" kern="100" dirty="0">
                <a:solidFill>
                  <a:srgbClr val="C00000"/>
                </a:solidFill>
                <a:latin typeface="Times New Roman"/>
                <a:ea typeface="宋体"/>
                <a:cs typeface="Courier New"/>
                <a:sym typeface="Times New Roman"/>
              </a:rPr>
              <a:t>r</a:t>
            </a:r>
            <a:r>
              <a:rPr lang="en-US" altLang="zh-CN" sz="2600" b="1" kern="100" baseline="-25000" dirty="0">
                <a:solidFill>
                  <a:srgbClr val="C00000"/>
                </a:solidFill>
                <a:latin typeface="Times New Roman"/>
                <a:ea typeface="宋体"/>
                <a:cs typeface="Courier New"/>
                <a:sym typeface="Times New Roman"/>
              </a:rPr>
              <a:t>2</a:t>
            </a:r>
            <a:endParaRPr lang="zh-CN" altLang="en-US" sz="2600" dirty="0">
              <a:solidFill>
                <a:srgbClr val="C00000"/>
              </a:solidFill>
              <a:latin typeface="Times New Roman"/>
              <a:ea typeface="宋体"/>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7" grpId="0" autoUpdateAnimBg="0"/>
      <p:bldP spid="8"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865435374"/>
              </p:ext>
            </p:extLst>
          </p:nvPr>
        </p:nvGraphicFramePr>
        <p:xfrm>
          <a:off x="381000" y="444500"/>
          <a:ext cx="11480800" cy="2362200"/>
        </p:xfrm>
        <a:graphic>
          <a:graphicData uri="http://schemas.openxmlformats.org/presentationml/2006/ole">
            <mc:AlternateContent xmlns:mc="http://schemas.openxmlformats.org/markup-compatibility/2006">
              <mc:Choice xmlns:v="urn:schemas-microsoft-com:vml" Requires="v">
                <p:oleObj spid="_x0000_s6161" name="Document" r:id="rId5" imgW="11497045" imgH="2358246" progId="Word.Document.8">
                  <p:embed/>
                </p:oleObj>
              </mc:Choice>
              <mc:Fallback>
                <p:oleObj name="Document" r:id="rId5" imgW="11497045" imgH="2358246" progId="Word.Document.8">
                  <p:embed/>
                  <p:pic>
                    <p:nvPicPr>
                      <p:cNvPr id="0" name=""/>
                      <p:cNvPicPr/>
                      <p:nvPr/>
                    </p:nvPicPr>
                    <p:blipFill>
                      <a:blip r:embed="rId6"/>
                      <a:stretch>
                        <a:fillRect/>
                      </a:stretch>
                    </p:blipFill>
                    <p:spPr>
                      <a:xfrm>
                        <a:off x="381000" y="444500"/>
                        <a:ext cx="11480800" cy="2362200"/>
                      </a:xfrm>
                      <a:prstGeom prst="rect">
                        <a:avLst/>
                      </a:prstGeom>
                    </p:spPr>
                  </p:pic>
                </p:oleObj>
              </mc:Fallback>
            </mc:AlternateContent>
          </a:graphicData>
        </a:graphic>
      </p:graphicFrame>
      <p:sp>
        <p:nvSpPr>
          <p:cNvPr id="4" name="矩形 3"/>
          <p:cNvSpPr/>
          <p:nvPr/>
        </p:nvSpPr>
        <p:spPr>
          <a:xfrm>
            <a:off x="6448541" y="928814"/>
            <a:ext cx="854721" cy="492443"/>
          </a:xfrm>
          <a:prstGeom prst="rect">
            <a:avLst/>
          </a:prstGeom>
        </p:spPr>
        <p:txBody>
          <a:bodyPr wrap="none">
            <a:spAutoFit/>
          </a:bodyPr>
          <a:lstStyle/>
          <a:p>
            <a:r>
              <a:rPr lang="zh-CN" altLang="zh-CN" sz="2600" b="1" dirty="0">
                <a:solidFill>
                  <a:srgbClr val="C00000"/>
                </a:solidFill>
                <a:latin typeface="Times New Roman"/>
                <a:ea typeface="宋体"/>
                <a:sym typeface="Times New Roman"/>
              </a:rPr>
              <a:t>相交</a:t>
            </a:r>
            <a:endParaRPr lang="zh-CN" altLang="en-US" sz="2600" dirty="0">
              <a:solidFill>
                <a:srgbClr val="C00000"/>
              </a:solidFill>
              <a:latin typeface="Times New Roman"/>
              <a:ea typeface="宋体"/>
              <a:sym typeface="Times New Roman"/>
            </a:endParaRPr>
          </a:p>
        </p:txBody>
      </p:sp>
      <p:sp>
        <p:nvSpPr>
          <p:cNvPr id="5" name="矩形 4"/>
          <p:cNvSpPr/>
          <p:nvPr/>
        </p:nvSpPr>
        <p:spPr>
          <a:xfrm>
            <a:off x="6396465" y="1414907"/>
            <a:ext cx="1859805" cy="492443"/>
          </a:xfrm>
          <a:prstGeom prst="rect">
            <a:avLst/>
          </a:prstGeom>
        </p:spPr>
        <p:txBody>
          <a:bodyPr wrap="none">
            <a:spAutoFit/>
          </a:bodyPr>
          <a:lstStyle/>
          <a:p>
            <a:r>
              <a:rPr lang="zh-CN" altLang="zh-CN" sz="2600" b="1" dirty="0">
                <a:solidFill>
                  <a:srgbClr val="C00000"/>
                </a:solidFill>
                <a:latin typeface="Times New Roman"/>
                <a:ea typeface="宋体"/>
                <a:sym typeface="Times New Roman"/>
              </a:rPr>
              <a:t>外切或内切</a:t>
            </a:r>
            <a:endParaRPr lang="zh-CN" altLang="en-US" sz="2600" dirty="0">
              <a:solidFill>
                <a:srgbClr val="C00000"/>
              </a:solidFill>
              <a:latin typeface="Times New Roman"/>
              <a:ea typeface="宋体"/>
              <a:sym typeface="Times New Roman"/>
            </a:endParaRPr>
          </a:p>
        </p:txBody>
      </p:sp>
      <p:sp>
        <p:nvSpPr>
          <p:cNvPr id="6" name="矩形 5"/>
          <p:cNvSpPr/>
          <p:nvPr/>
        </p:nvSpPr>
        <p:spPr>
          <a:xfrm>
            <a:off x="6401054" y="1913700"/>
            <a:ext cx="1859805" cy="492443"/>
          </a:xfrm>
          <a:prstGeom prst="rect">
            <a:avLst/>
          </a:prstGeom>
        </p:spPr>
        <p:txBody>
          <a:bodyPr wrap="none">
            <a:spAutoFit/>
          </a:bodyPr>
          <a:lstStyle/>
          <a:p>
            <a:r>
              <a:rPr lang="zh-CN" altLang="zh-CN" sz="2600" b="1" dirty="0">
                <a:solidFill>
                  <a:srgbClr val="C00000"/>
                </a:solidFill>
                <a:latin typeface="Times New Roman"/>
                <a:ea typeface="宋体"/>
                <a:sym typeface="Times New Roman"/>
              </a:rPr>
              <a:t>外离或内含</a:t>
            </a:r>
            <a:endParaRPr lang="zh-CN" altLang="en-US" sz="2600" dirty="0">
              <a:solidFill>
                <a:srgbClr val="C00000"/>
              </a:solidFill>
              <a:latin typeface="Times New Roman"/>
              <a:ea typeface="宋体"/>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6"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711c9dad-a909-41b7-9593-a6b949574769"/>
  <p:tag name="COMMONDATA" val="eyJoZGlkIjoiYTU1NWQzNDk4MmFiN2NhNjM0MGQzNmIzYzY4OWJmNG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05,&quot;width&quot;:1859}"/>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1.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05,&quot;width&quot;:1859}"/>
</p:tagLst>
</file>

<file path=ppt/tags/tag24.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2007-2010">
      <a:dk1>
        <a:sysClr val="windowText" lastClr="000000"/>
      </a:dk1>
      <a:lt1>
        <a:sysClr val="window" lastClr="CBE9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BE9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TotalTime>
  <Words>3839</Words>
  <Application>Microsoft Office PowerPoint</Application>
  <PresentationFormat>自定义</PresentationFormat>
  <Paragraphs>293</Paragraphs>
  <Slides>65</Slides>
  <Notes>27</Notes>
  <HiddenSlides>0</HiddenSlides>
  <MMClips>0</MMClips>
  <ScaleCrop>false</ScaleCrop>
  <HeadingPairs>
    <vt:vector size="6" baseType="variant">
      <vt:variant>
        <vt:lpstr>主题</vt:lpstr>
      </vt:variant>
      <vt:variant>
        <vt:i4>2</vt:i4>
      </vt:variant>
      <vt:variant>
        <vt:lpstr>嵌入 OLE 服务器</vt:lpstr>
      </vt:variant>
      <vt:variant>
        <vt:i4>2</vt:i4>
      </vt:variant>
      <vt:variant>
        <vt:lpstr>幻灯片标题</vt:lpstr>
      </vt:variant>
      <vt:variant>
        <vt:i4>65</vt:i4>
      </vt:variant>
    </vt:vector>
  </HeadingPairs>
  <TitlesOfParts>
    <vt:vector size="69" baseType="lpstr">
      <vt:lpstr>Office 主题​​</vt:lpstr>
      <vt:lpstr>1_Office 主题</vt:lpstr>
      <vt:lpstr>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lastModifiedBy>user</cp:lastModifiedBy>
  <cp:revision>670</cp:revision>
  <dcterms:created xsi:type="dcterms:W3CDTF">2016-06-07T15:36:00Z</dcterms:created>
  <dcterms:modified xsi:type="dcterms:W3CDTF">2024-04-23T09:19:36Z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BBD87887B81541C79A7E256C31261CD2</vt:lpwstr>
  </property>
</Properties>
</file>